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5" r:id="rId19"/>
    <p:sldId id="277" r:id="rId20"/>
    <p:sldId id="279" r:id="rId21"/>
    <p:sldId id="273" r:id="rId22"/>
    <p:sldId id="280" r:id="rId23"/>
    <p:sldId id="281" r:id="rId24"/>
    <p:sldId id="282" r:id="rId25"/>
    <p:sldId id="283" r:id="rId26"/>
    <p:sldId id="284" r:id="rId27"/>
    <p:sldId id="285" r:id="rId28"/>
    <p:sldId id="286" r:id="rId29"/>
    <p:sldId id="287" r:id="rId30"/>
    <p:sldId id="288" r:id="rId31"/>
    <p:sldId id="289" r:id="rId32"/>
    <p:sldId id="290" r:id="rId33"/>
    <p:sldId id="291" r:id="rId34"/>
    <p:sldId id="292" r:id="rId35"/>
    <p:sldId id="293" r:id="rId36"/>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408"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2">
        <a:schemeClr val="bg1"/>
      </p:bgRef>
    </p:bg>
    <p:spTree>
      <p:nvGrpSpPr>
        <p:cNvPr id="1" name=""/>
        <p:cNvGrpSpPr/>
        <p:nvPr/>
      </p:nvGrpSpPr>
      <p:grpSpPr>
        <a:xfrm>
          <a:off x="0" y="0"/>
          <a:ext cx="0" cy="0"/>
          <a:chOff x="0" y="0"/>
          <a:chExt cx="0" cy="0"/>
        </a:xfrm>
      </p:grpSpPr>
      <p:sp>
        <p:nvSpPr>
          <p:cNvPr id="8" name="7 Rectángulo"/>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Conector recto"/>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Título"/>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s-ES" smtClean="0"/>
              <a:t>Haga clic para modificar el estilo de título del patrón</a:t>
            </a:r>
            <a:endParaRPr kumimoji="0" lang="en-US"/>
          </a:p>
        </p:txBody>
      </p:sp>
      <p:sp>
        <p:nvSpPr>
          <p:cNvPr id="25" name="24 Subtítulo"/>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31" name="30 Marcador de fecha"/>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FABE191F-E1BC-4AD0-8855-ACE17FA20966}" type="datetimeFigureOut">
              <a:rPr lang="es-CL" smtClean="0"/>
              <a:pPr/>
              <a:t>05-07-2018</a:t>
            </a:fld>
            <a:endParaRPr lang="es-CL"/>
          </a:p>
        </p:txBody>
      </p:sp>
      <p:sp>
        <p:nvSpPr>
          <p:cNvPr id="18" name="17 Marcador de pie de página"/>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s-CL"/>
          </a:p>
        </p:txBody>
      </p:sp>
      <p:sp>
        <p:nvSpPr>
          <p:cNvPr id="29" name="28 Marcador de número de diapositiva"/>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E1677D7D-B620-469A-957B-BDB3307B0603}" type="slidenum">
              <a:rPr lang="es-CL" smtClean="0"/>
              <a:pPr/>
              <a:t>‹Nº›</a:t>
            </a:fld>
            <a:endParaRPr lang="es-CL"/>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FABE191F-E1BC-4AD0-8855-ACE17FA20966}" type="datetimeFigureOut">
              <a:rPr lang="es-CL" smtClean="0"/>
              <a:pPr/>
              <a:t>05-07-2018</a:t>
            </a:fld>
            <a:endParaRPr lang="es-CL"/>
          </a:p>
        </p:txBody>
      </p:sp>
      <p:sp>
        <p:nvSpPr>
          <p:cNvPr id="5" name="4 Marcador de pie de página"/>
          <p:cNvSpPr>
            <a:spLocks noGrp="1"/>
          </p:cNvSpPr>
          <p:nvPr>
            <p:ph type="ftr" sz="quarter" idx="11"/>
          </p:nvPr>
        </p:nvSpPr>
        <p:spPr/>
        <p:txBody>
          <a:bodyPr/>
          <a:lstStyle>
            <a:extLst/>
          </a:lstStyle>
          <a:p>
            <a:endParaRPr lang="es-CL"/>
          </a:p>
        </p:txBody>
      </p:sp>
      <p:sp>
        <p:nvSpPr>
          <p:cNvPr id="6" name="5 Marcador de número de diapositiva"/>
          <p:cNvSpPr>
            <a:spLocks noGrp="1"/>
          </p:cNvSpPr>
          <p:nvPr>
            <p:ph type="sldNum" sz="quarter" idx="12"/>
          </p:nvPr>
        </p:nvSpPr>
        <p:spPr/>
        <p:txBody>
          <a:bodyPr/>
          <a:lstStyle>
            <a:extLst/>
          </a:lstStyle>
          <a:p>
            <a:fld id="{E1677D7D-B620-469A-957B-BDB3307B0603}" type="slidenum">
              <a:rPr lang="es-CL" smtClean="0"/>
              <a:pPr/>
              <a:t>‹Nº›</a:t>
            </a:fld>
            <a:endParaRPr lang="es-C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553200" y="274955"/>
            <a:ext cx="1524000" cy="5851525"/>
          </a:xfrm>
        </p:spPr>
        <p:txBody>
          <a:bodyPr vert="eaVert" ancho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2"/>
            <a:ext cx="60198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a:xfrm>
            <a:off x="4242816" y="6557946"/>
            <a:ext cx="2002464" cy="226902"/>
          </a:xfrm>
        </p:spPr>
        <p:txBody>
          <a:bodyPr/>
          <a:lstStyle>
            <a:extLst/>
          </a:lstStyle>
          <a:p>
            <a:fld id="{FABE191F-E1BC-4AD0-8855-ACE17FA20966}" type="datetimeFigureOut">
              <a:rPr lang="es-CL" smtClean="0"/>
              <a:pPr/>
              <a:t>05-07-2018</a:t>
            </a:fld>
            <a:endParaRPr lang="es-CL"/>
          </a:p>
        </p:txBody>
      </p:sp>
      <p:sp>
        <p:nvSpPr>
          <p:cNvPr id="5" name="4 Marcador de pie de página"/>
          <p:cNvSpPr>
            <a:spLocks noGrp="1"/>
          </p:cNvSpPr>
          <p:nvPr>
            <p:ph type="ftr" sz="quarter" idx="11"/>
          </p:nvPr>
        </p:nvSpPr>
        <p:spPr>
          <a:xfrm>
            <a:off x="457200" y="6556248"/>
            <a:ext cx="3657600" cy="228600"/>
          </a:xfrm>
        </p:spPr>
        <p:txBody>
          <a:bodyPr/>
          <a:lstStyle>
            <a:extLst/>
          </a:lstStyle>
          <a:p>
            <a:endParaRPr lang="es-CL"/>
          </a:p>
        </p:txBody>
      </p:sp>
      <p:sp>
        <p:nvSpPr>
          <p:cNvPr id="6" name="5 Marcador de número de diapositiva"/>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E1677D7D-B620-469A-957B-BDB3307B0603}" type="slidenum">
              <a:rPr lang="es-CL" smtClean="0"/>
              <a:pPr/>
              <a:t>‹Nº›</a:t>
            </a:fld>
            <a:endParaRPr lang="es-C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FABE191F-E1BC-4AD0-8855-ACE17FA20966}" type="datetimeFigureOut">
              <a:rPr lang="es-CL" smtClean="0"/>
              <a:pPr/>
              <a:t>05-07-2018</a:t>
            </a:fld>
            <a:endParaRPr lang="es-CL"/>
          </a:p>
        </p:txBody>
      </p:sp>
      <p:sp>
        <p:nvSpPr>
          <p:cNvPr id="5" name="4 Marcador de pie de página"/>
          <p:cNvSpPr>
            <a:spLocks noGrp="1"/>
          </p:cNvSpPr>
          <p:nvPr>
            <p:ph type="ftr" sz="quarter" idx="11"/>
          </p:nvPr>
        </p:nvSpPr>
        <p:spPr/>
        <p:txBody>
          <a:bodyPr/>
          <a:lstStyle>
            <a:extLst/>
          </a:lstStyle>
          <a:p>
            <a:endParaRPr lang="es-CL"/>
          </a:p>
        </p:txBody>
      </p:sp>
      <p:sp>
        <p:nvSpPr>
          <p:cNvPr id="6" name="5 Marcador de número de diapositiva"/>
          <p:cNvSpPr>
            <a:spLocks noGrp="1"/>
          </p:cNvSpPr>
          <p:nvPr>
            <p:ph type="sldNum" sz="quarter" idx="12"/>
          </p:nvPr>
        </p:nvSpPr>
        <p:spPr/>
        <p:txBody>
          <a:bodyPr/>
          <a:lstStyle>
            <a:extLst/>
          </a:lstStyle>
          <a:p>
            <a:fld id="{E1677D7D-B620-469A-957B-BDB3307B0603}" type="slidenum">
              <a:rPr lang="es-CL" smtClean="0"/>
              <a:pPr/>
              <a:t>‹Nº›</a:t>
            </a:fld>
            <a:endParaRPr lang="es-C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1">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FABE191F-E1BC-4AD0-8855-ACE17FA20966}" type="datetimeFigureOut">
              <a:rPr lang="es-CL" smtClean="0"/>
              <a:pPr/>
              <a:t>05-07-2018</a:t>
            </a:fld>
            <a:endParaRPr lang="es-CL"/>
          </a:p>
        </p:txBody>
      </p:sp>
      <p:sp>
        <p:nvSpPr>
          <p:cNvPr id="5" name="4 Marcador de pie de página"/>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s-CL"/>
          </a:p>
        </p:txBody>
      </p:sp>
      <p:sp>
        <p:nvSpPr>
          <p:cNvPr id="6" name="5 Marcador de número de diapositiva"/>
          <p:cNvSpPr>
            <a:spLocks noGrp="1"/>
          </p:cNvSpPr>
          <p:nvPr>
            <p:ph type="sldNum" sz="quarter" idx="12"/>
          </p:nvPr>
        </p:nvSpPr>
        <p:spPr>
          <a:xfrm>
            <a:off x="6733952" y="6555112"/>
            <a:ext cx="588336" cy="228600"/>
          </a:xfrm>
        </p:spPr>
        <p:txBody>
          <a:bodyPr/>
          <a:lstStyle>
            <a:extLst/>
          </a:lstStyle>
          <a:p>
            <a:fld id="{E1677D7D-B620-469A-957B-BDB3307B0603}" type="slidenum">
              <a:rPr lang="es-CL" smtClean="0"/>
              <a:pPr/>
              <a:t>‹Nº›</a:t>
            </a:fld>
            <a:endParaRPr lang="es-CL"/>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FABE191F-E1BC-4AD0-8855-ACE17FA20966}" type="datetimeFigureOut">
              <a:rPr lang="es-CL" smtClean="0"/>
              <a:pPr/>
              <a:t>05-07-2018</a:t>
            </a:fld>
            <a:endParaRPr lang="es-CL"/>
          </a:p>
        </p:txBody>
      </p:sp>
      <p:sp>
        <p:nvSpPr>
          <p:cNvPr id="6" name="5 Marcador de pie de página"/>
          <p:cNvSpPr>
            <a:spLocks noGrp="1"/>
          </p:cNvSpPr>
          <p:nvPr>
            <p:ph type="ftr" sz="quarter" idx="11"/>
          </p:nvPr>
        </p:nvSpPr>
        <p:spPr/>
        <p:txBody>
          <a:bodyPr/>
          <a:lstStyle>
            <a:extLst/>
          </a:lstStyle>
          <a:p>
            <a:endParaRPr lang="es-CL"/>
          </a:p>
        </p:txBody>
      </p:sp>
      <p:sp>
        <p:nvSpPr>
          <p:cNvPr id="7" name="6 Marcador de número de diapositiva"/>
          <p:cNvSpPr>
            <a:spLocks noGrp="1"/>
          </p:cNvSpPr>
          <p:nvPr>
            <p:ph type="sldNum" sz="quarter" idx="12"/>
          </p:nvPr>
        </p:nvSpPr>
        <p:spPr/>
        <p:txBody>
          <a:bodyPr/>
          <a:lstStyle>
            <a:extLst/>
          </a:lstStyle>
          <a:p>
            <a:fld id="{E1677D7D-B620-469A-957B-BDB3307B0603}" type="slidenum">
              <a:rPr lang="es-CL" smtClean="0"/>
              <a:pPr/>
              <a:t>‹Nº›</a:t>
            </a:fld>
            <a:endParaRPr lang="es-C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nchor="b"/>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FABE191F-E1BC-4AD0-8855-ACE17FA20966}" type="datetimeFigureOut">
              <a:rPr lang="es-CL" smtClean="0"/>
              <a:pPr/>
              <a:t>05-07-2018</a:t>
            </a:fld>
            <a:endParaRPr lang="es-CL"/>
          </a:p>
        </p:txBody>
      </p:sp>
      <p:sp>
        <p:nvSpPr>
          <p:cNvPr id="8" name="7 Marcador de pie de página"/>
          <p:cNvSpPr>
            <a:spLocks noGrp="1"/>
          </p:cNvSpPr>
          <p:nvPr>
            <p:ph type="ftr" sz="quarter" idx="11"/>
          </p:nvPr>
        </p:nvSpPr>
        <p:spPr/>
        <p:txBody>
          <a:bodyPr/>
          <a:lstStyle>
            <a:extLst/>
          </a:lstStyle>
          <a:p>
            <a:endParaRPr lang="es-CL"/>
          </a:p>
        </p:txBody>
      </p:sp>
      <p:sp>
        <p:nvSpPr>
          <p:cNvPr id="9" name="8 Marcador de número de diapositiva"/>
          <p:cNvSpPr>
            <a:spLocks noGrp="1"/>
          </p:cNvSpPr>
          <p:nvPr>
            <p:ph type="sldNum" sz="quarter" idx="12"/>
          </p:nvPr>
        </p:nvSpPr>
        <p:spPr/>
        <p:txBody>
          <a:bodyPr/>
          <a:lstStyle>
            <a:extLst/>
          </a:lstStyle>
          <a:p>
            <a:fld id="{E1677D7D-B620-469A-957B-BDB3307B0603}" type="slidenum">
              <a:rPr lang="es-CL" smtClean="0"/>
              <a:pPr/>
              <a:t>‹Nº›</a:t>
            </a:fld>
            <a:endParaRPr lang="es-C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FABE191F-E1BC-4AD0-8855-ACE17FA20966}" type="datetimeFigureOut">
              <a:rPr lang="es-CL" smtClean="0"/>
              <a:pPr/>
              <a:t>05-07-2018</a:t>
            </a:fld>
            <a:endParaRPr lang="es-CL"/>
          </a:p>
        </p:txBody>
      </p:sp>
      <p:sp>
        <p:nvSpPr>
          <p:cNvPr id="4" name="3 Marcador de pie de página"/>
          <p:cNvSpPr>
            <a:spLocks noGrp="1"/>
          </p:cNvSpPr>
          <p:nvPr>
            <p:ph type="ftr" sz="quarter" idx="11"/>
          </p:nvPr>
        </p:nvSpPr>
        <p:spPr/>
        <p:txBody>
          <a:bodyPr/>
          <a:lstStyle>
            <a:extLst/>
          </a:lstStyle>
          <a:p>
            <a:endParaRPr lang="es-CL"/>
          </a:p>
        </p:txBody>
      </p:sp>
      <p:sp>
        <p:nvSpPr>
          <p:cNvPr id="5" name="4 Marcador de número de diapositiva"/>
          <p:cNvSpPr>
            <a:spLocks noGrp="1"/>
          </p:cNvSpPr>
          <p:nvPr>
            <p:ph type="sldNum" sz="quarter" idx="12"/>
          </p:nvPr>
        </p:nvSpPr>
        <p:spPr/>
        <p:txBody>
          <a:bodyPr/>
          <a:lstStyle>
            <a:extLst/>
          </a:lstStyle>
          <a:p>
            <a:fld id="{E1677D7D-B620-469A-957B-BDB3307B0603}" type="slidenum">
              <a:rPr lang="es-CL" smtClean="0"/>
              <a:pPr/>
              <a:t>‹Nº›</a:t>
            </a:fld>
            <a:endParaRPr lang="es-C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solidFill>
                  <a:schemeClr val="tx2"/>
                </a:solidFill>
              </a:defRPr>
            </a:lvl1pPr>
            <a:extLst/>
          </a:lstStyle>
          <a:p>
            <a:fld id="{FABE191F-E1BC-4AD0-8855-ACE17FA20966}" type="datetimeFigureOut">
              <a:rPr lang="es-CL" smtClean="0"/>
              <a:pPr/>
              <a:t>05-07-2018</a:t>
            </a:fld>
            <a:endParaRPr lang="es-CL"/>
          </a:p>
        </p:txBody>
      </p:sp>
      <p:sp>
        <p:nvSpPr>
          <p:cNvPr id="3" name="2 Marcador de pie de página"/>
          <p:cNvSpPr>
            <a:spLocks noGrp="1"/>
          </p:cNvSpPr>
          <p:nvPr>
            <p:ph type="ftr" sz="quarter" idx="11"/>
          </p:nvPr>
        </p:nvSpPr>
        <p:spPr/>
        <p:txBody>
          <a:bodyPr/>
          <a:lstStyle>
            <a:lvl1pPr>
              <a:defRPr>
                <a:solidFill>
                  <a:schemeClr val="tx2"/>
                </a:solidFill>
              </a:defRPr>
            </a:lvl1pPr>
            <a:extLst/>
          </a:lstStyle>
          <a:p>
            <a:endParaRPr lang="es-CL"/>
          </a:p>
        </p:txBody>
      </p:sp>
      <p:sp>
        <p:nvSpPr>
          <p:cNvPr id="4" name="3 Marcador de número de diapositiva"/>
          <p:cNvSpPr>
            <a:spLocks noGrp="1"/>
          </p:cNvSpPr>
          <p:nvPr>
            <p:ph type="sldNum" sz="quarter" idx="12"/>
          </p:nvPr>
        </p:nvSpPr>
        <p:spPr/>
        <p:txBody>
          <a:bodyPr/>
          <a:lstStyle>
            <a:extLst/>
          </a:lstStyle>
          <a:p>
            <a:fld id="{E1677D7D-B620-469A-957B-BDB3307B0603}" type="slidenum">
              <a:rPr lang="es-CL" smtClean="0"/>
              <a:pPr/>
              <a:t>‹Nº›</a:t>
            </a:fld>
            <a:endParaRPr lang="es-C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FABE191F-E1BC-4AD0-8855-ACE17FA20966}" type="datetimeFigureOut">
              <a:rPr lang="es-CL" smtClean="0"/>
              <a:pPr/>
              <a:t>05-07-2018</a:t>
            </a:fld>
            <a:endParaRPr lang="es-CL"/>
          </a:p>
        </p:txBody>
      </p:sp>
      <p:sp>
        <p:nvSpPr>
          <p:cNvPr id="6" name="5 Marcador de pie de página"/>
          <p:cNvSpPr>
            <a:spLocks noGrp="1"/>
          </p:cNvSpPr>
          <p:nvPr>
            <p:ph type="ftr" sz="quarter" idx="11"/>
          </p:nvPr>
        </p:nvSpPr>
        <p:spPr/>
        <p:txBody>
          <a:bodyPr/>
          <a:lstStyle>
            <a:extLst/>
          </a:lstStyle>
          <a:p>
            <a:endParaRPr lang="es-CL"/>
          </a:p>
        </p:txBody>
      </p:sp>
      <p:sp>
        <p:nvSpPr>
          <p:cNvPr id="7" name="6 Marcador de número de diapositiva"/>
          <p:cNvSpPr>
            <a:spLocks noGrp="1"/>
          </p:cNvSpPr>
          <p:nvPr>
            <p:ph type="sldNum" sz="quarter" idx="12"/>
          </p:nvPr>
        </p:nvSpPr>
        <p:spPr/>
        <p:txBody>
          <a:bodyPr/>
          <a:lstStyle>
            <a:extLst/>
          </a:lstStyle>
          <a:p>
            <a:fld id="{E1677D7D-B620-469A-957B-BDB3307B0603}" type="slidenum">
              <a:rPr lang="es-CL" smtClean="0"/>
              <a:pPr/>
              <a:t>‹Nº›</a:t>
            </a:fld>
            <a:endParaRPr lang="es-C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2"/>
      </p:bgRef>
    </p:bg>
    <p:spTree>
      <p:nvGrpSpPr>
        <p:cNvPr id="1" name=""/>
        <p:cNvGrpSpPr/>
        <p:nvPr/>
      </p:nvGrpSpPr>
      <p:grpSpPr>
        <a:xfrm>
          <a:off x="0" y="0"/>
          <a:ext cx="0" cy="0"/>
          <a:chOff x="0" y="0"/>
          <a:chExt cx="0" cy="0"/>
        </a:xfrm>
      </p:grpSpPr>
      <p:sp>
        <p:nvSpPr>
          <p:cNvPr id="8" name="7 Rectángulo"/>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Rectángulo"/>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Título"/>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s-ES" smtClean="0"/>
              <a:t>Haga clic para modificar el estilo de título del patrón</a:t>
            </a:r>
            <a:endParaRPr kumimoji="0" lang="en-US" dirty="0"/>
          </a:p>
        </p:txBody>
      </p:sp>
      <p:sp>
        <p:nvSpPr>
          <p:cNvPr id="4" name="3 Marcador de texto"/>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s-ES" smtClean="0"/>
              <a:t>Haga clic para modificar el estilo de texto del patrón</a:t>
            </a:r>
          </a:p>
        </p:txBody>
      </p:sp>
      <p:sp>
        <p:nvSpPr>
          <p:cNvPr id="5" name="4 Marcador de fecha"/>
          <p:cNvSpPr>
            <a:spLocks noGrp="1"/>
          </p:cNvSpPr>
          <p:nvPr>
            <p:ph type="dt" sz="half" idx="10"/>
          </p:nvPr>
        </p:nvSpPr>
        <p:spPr/>
        <p:txBody>
          <a:bodyPr/>
          <a:lstStyle>
            <a:extLst/>
          </a:lstStyle>
          <a:p>
            <a:fld id="{FABE191F-E1BC-4AD0-8855-ACE17FA20966}" type="datetimeFigureOut">
              <a:rPr lang="es-CL" smtClean="0"/>
              <a:pPr/>
              <a:t>05-07-2018</a:t>
            </a:fld>
            <a:endParaRPr lang="es-CL"/>
          </a:p>
        </p:txBody>
      </p:sp>
      <p:sp>
        <p:nvSpPr>
          <p:cNvPr id="6" name="5 Marcador de pie de página"/>
          <p:cNvSpPr>
            <a:spLocks noGrp="1"/>
          </p:cNvSpPr>
          <p:nvPr>
            <p:ph type="ftr" sz="quarter" idx="11"/>
          </p:nvPr>
        </p:nvSpPr>
        <p:spPr/>
        <p:txBody>
          <a:bodyPr/>
          <a:lstStyle>
            <a:extLst/>
          </a:lstStyle>
          <a:p>
            <a:endParaRPr lang="es-CL"/>
          </a:p>
        </p:txBody>
      </p:sp>
      <p:sp>
        <p:nvSpPr>
          <p:cNvPr id="7" name="6 Marcador de número de diapositiva"/>
          <p:cNvSpPr>
            <a:spLocks noGrp="1"/>
          </p:cNvSpPr>
          <p:nvPr>
            <p:ph type="sldNum" sz="quarter" idx="12"/>
          </p:nvPr>
        </p:nvSpPr>
        <p:spPr/>
        <p:txBody>
          <a:bodyPr/>
          <a:lstStyle>
            <a:extLst/>
          </a:lstStyle>
          <a:p>
            <a:fld id="{E1677D7D-B620-469A-957B-BDB3307B0603}" type="slidenum">
              <a:rPr lang="es-CL" smtClean="0"/>
              <a:pPr/>
              <a:t>‹Nº›</a:t>
            </a:fld>
            <a:endParaRPr lang="es-CL"/>
          </a:p>
        </p:txBody>
      </p:sp>
      <p:sp>
        <p:nvSpPr>
          <p:cNvPr id="10" name="9 Marcador de posición de imagen"/>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s-ES" smtClean="0"/>
              <a:t>Haga clic en el icono para agregar una imagen</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Rectángulo"/>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2 Marcador de título"/>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s-ES" smtClean="0"/>
              <a:t>Haga clic para modificar el estilo de título del patrón</a:t>
            </a:r>
            <a:endParaRPr kumimoji="0" lang="en-US"/>
          </a:p>
        </p:txBody>
      </p:sp>
      <p:sp>
        <p:nvSpPr>
          <p:cNvPr id="31" name="30 Marcador de texto"/>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27" name="26 Marcador de fecha"/>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FABE191F-E1BC-4AD0-8855-ACE17FA20966}" type="datetimeFigureOut">
              <a:rPr lang="es-CL" smtClean="0"/>
              <a:pPr/>
              <a:t>05-07-2018</a:t>
            </a:fld>
            <a:endParaRPr lang="es-CL"/>
          </a:p>
        </p:txBody>
      </p:sp>
      <p:sp>
        <p:nvSpPr>
          <p:cNvPr id="4" name="3 Marcador de pie de página"/>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s-CL"/>
          </a:p>
        </p:txBody>
      </p:sp>
      <p:sp>
        <p:nvSpPr>
          <p:cNvPr id="16" name="15 Marcador de número de diapositiva"/>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E1677D7D-B620-469A-957B-BDB3307B0603}" type="slidenum">
              <a:rPr lang="es-CL" smtClean="0"/>
              <a:pPr/>
              <a:t>‹Nº›</a:t>
            </a:fld>
            <a:endParaRPr lang="es-CL"/>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pPr algn="ctr"/>
            <a:r>
              <a:rPr lang="es-CL" dirty="0" smtClean="0"/>
              <a:t>ESPEJOS</a:t>
            </a:r>
            <a:endParaRPr lang="es-CL" dirty="0"/>
          </a:p>
        </p:txBody>
      </p:sp>
      <p:sp>
        <p:nvSpPr>
          <p:cNvPr id="3" name="2 Subtítulo"/>
          <p:cNvSpPr>
            <a:spLocks noGrp="1"/>
          </p:cNvSpPr>
          <p:nvPr>
            <p:ph type="subTitle" idx="1"/>
          </p:nvPr>
        </p:nvSpPr>
        <p:spPr>
          <a:xfrm>
            <a:off x="3354442" y="3539864"/>
            <a:ext cx="5114778" cy="681224"/>
          </a:xfrm>
        </p:spPr>
        <p:txBody>
          <a:bodyPr/>
          <a:lstStyle/>
          <a:p>
            <a:r>
              <a:rPr lang="es-CL" dirty="0" smtClean="0"/>
              <a:t>Montoya</a:t>
            </a:r>
            <a:endParaRPr lang="es-CL"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dirty="0" smtClean="0"/>
              <a:t>Espejos convexos o divergentes</a:t>
            </a:r>
            <a:endParaRPr lang="es-CL" dirty="0"/>
          </a:p>
        </p:txBody>
      </p:sp>
      <p:sp>
        <p:nvSpPr>
          <p:cNvPr id="3" name="2 Marcador de contenido"/>
          <p:cNvSpPr>
            <a:spLocks noGrp="1"/>
          </p:cNvSpPr>
          <p:nvPr>
            <p:ph idx="1"/>
          </p:nvPr>
        </p:nvSpPr>
        <p:spPr/>
        <p:txBody>
          <a:bodyPr>
            <a:normAutofit/>
          </a:bodyPr>
          <a:lstStyle/>
          <a:p>
            <a:r>
              <a:rPr lang="es-CL" sz="2000" dirty="0" smtClean="0"/>
              <a:t>Separa los rayos de luz y solo produce imágenes virtuales, pequeñas y derechas, siempre entre el vértice y el foco.</a:t>
            </a:r>
            <a:endParaRPr lang="es-CL" sz="2000" dirty="0"/>
          </a:p>
        </p:txBody>
      </p:sp>
      <p:cxnSp>
        <p:nvCxnSpPr>
          <p:cNvPr id="4" name="3 Conector recto"/>
          <p:cNvCxnSpPr/>
          <p:nvPr/>
        </p:nvCxnSpPr>
        <p:spPr>
          <a:xfrm>
            <a:off x="2627784" y="4005064"/>
            <a:ext cx="3744416" cy="0"/>
          </a:xfrm>
          <a:prstGeom prst="line">
            <a:avLst/>
          </a:prstGeom>
        </p:spPr>
        <p:style>
          <a:lnRef idx="2">
            <a:schemeClr val="dk1"/>
          </a:lnRef>
          <a:fillRef idx="0">
            <a:schemeClr val="dk1"/>
          </a:fillRef>
          <a:effectRef idx="1">
            <a:schemeClr val="dk1"/>
          </a:effectRef>
          <a:fontRef idx="minor">
            <a:schemeClr val="tx1"/>
          </a:fontRef>
        </p:style>
      </p:cxnSp>
      <p:sp>
        <p:nvSpPr>
          <p:cNvPr id="9" name="8 Arco"/>
          <p:cNvSpPr/>
          <p:nvPr/>
        </p:nvSpPr>
        <p:spPr>
          <a:xfrm rot="13383317">
            <a:off x="4799357" y="2147645"/>
            <a:ext cx="2952328" cy="3096344"/>
          </a:xfrm>
          <a:prstGeom prst="arc">
            <a:avLst/>
          </a:prstGeom>
        </p:spPr>
        <p:style>
          <a:lnRef idx="3">
            <a:schemeClr val="accent6"/>
          </a:lnRef>
          <a:fillRef idx="0">
            <a:schemeClr val="accent6"/>
          </a:fillRef>
          <a:effectRef idx="2">
            <a:schemeClr val="accent6"/>
          </a:effectRef>
          <a:fontRef idx="minor">
            <a:schemeClr val="tx1"/>
          </a:fontRef>
        </p:style>
        <p:txBody>
          <a:bodyPr rtlCol="0" anchor="ctr"/>
          <a:lstStyle/>
          <a:p>
            <a:pPr algn="ctr"/>
            <a:endParaRPr lang="es-CL"/>
          </a:p>
        </p:txBody>
      </p:sp>
      <p:sp>
        <p:nvSpPr>
          <p:cNvPr id="10" name="9 Flecha arriba"/>
          <p:cNvSpPr/>
          <p:nvPr/>
        </p:nvSpPr>
        <p:spPr>
          <a:xfrm>
            <a:off x="2771800" y="2996952"/>
            <a:ext cx="720080" cy="100811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11" name="10 Flecha arriba"/>
          <p:cNvSpPr/>
          <p:nvPr/>
        </p:nvSpPr>
        <p:spPr>
          <a:xfrm>
            <a:off x="5004048" y="3429000"/>
            <a:ext cx="504056" cy="576064"/>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12" name="11 CuadroTexto"/>
          <p:cNvSpPr txBox="1"/>
          <p:nvPr/>
        </p:nvSpPr>
        <p:spPr>
          <a:xfrm>
            <a:off x="5508104" y="4005064"/>
            <a:ext cx="1080120" cy="369332"/>
          </a:xfrm>
          <a:prstGeom prst="rect">
            <a:avLst/>
          </a:prstGeom>
          <a:noFill/>
        </p:spPr>
        <p:txBody>
          <a:bodyPr wrap="square" rtlCol="0">
            <a:spAutoFit/>
          </a:bodyPr>
          <a:lstStyle/>
          <a:p>
            <a:r>
              <a:rPr lang="es-CL" dirty="0" smtClean="0"/>
              <a:t>F       C</a:t>
            </a:r>
            <a:endParaRPr lang="es-CL" dirty="0"/>
          </a:p>
        </p:txBody>
      </p:sp>
      <p:cxnSp>
        <p:nvCxnSpPr>
          <p:cNvPr id="13" name="12 Conector recto"/>
          <p:cNvCxnSpPr/>
          <p:nvPr/>
        </p:nvCxnSpPr>
        <p:spPr>
          <a:xfrm>
            <a:off x="5652120" y="3933056"/>
            <a:ext cx="0" cy="144016"/>
          </a:xfrm>
          <a:prstGeom prst="line">
            <a:avLst/>
          </a:prstGeom>
        </p:spPr>
        <p:style>
          <a:lnRef idx="2">
            <a:schemeClr val="dk1"/>
          </a:lnRef>
          <a:fillRef idx="0">
            <a:schemeClr val="dk1"/>
          </a:fillRef>
          <a:effectRef idx="1">
            <a:schemeClr val="dk1"/>
          </a:effectRef>
          <a:fontRef idx="minor">
            <a:schemeClr val="tx1"/>
          </a:fontRef>
        </p:style>
      </p:cxnSp>
      <p:cxnSp>
        <p:nvCxnSpPr>
          <p:cNvPr id="14" name="13 Conector recto"/>
          <p:cNvCxnSpPr/>
          <p:nvPr/>
        </p:nvCxnSpPr>
        <p:spPr>
          <a:xfrm>
            <a:off x="6228184" y="3933056"/>
            <a:ext cx="0" cy="144016"/>
          </a:xfrm>
          <a:prstGeom prst="line">
            <a:avLst/>
          </a:prstGeom>
        </p:spPr>
        <p:style>
          <a:lnRef idx="2">
            <a:schemeClr val="dk1"/>
          </a:lnRef>
          <a:fillRef idx="0">
            <a:schemeClr val="dk1"/>
          </a:fillRef>
          <a:effectRef idx="1">
            <a:schemeClr val="dk1"/>
          </a:effectRef>
          <a:fontRef idx="minor">
            <a:schemeClr val="tx1"/>
          </a:fontRef>
        </p:style>
      </p:cxnSp>
      <p:cxnSp>
        <p:nvCxnSpPr>
          <p:cNvPr id="15" name="14 Conector recto de flecha"/>
          <p:cNvCxnSpPr/>
          <p:nvPr/>
        </p:nvCxnSpPr>
        <p:spPr>
          <a:xfrm>
            <a:off x="3131840" y="2996952"/>
            <a:ext cx="1872208" cy="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17" name="16 Conector recto de flecha"/>
          <p:cNvCxnSpPr/>
          <p:nvPr/>
        </p:nvCxnSpPr>
        <p:spPr>
          <a:xfrm flipH="1" flipV="1">
            <a:off x="4355976" y="2276872"/>
            <a:ext cx="576064" cy="72008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20" name="19 Conector recto"/>
          <p:cNvCxnSpPr/>
          <p:nvPr/>
        </p:nvCxnSpPr>
        <p:spPr>
          <a:xfrm>
            <a:off x="4932040" y="2996952"/>
            <a:ext cx="1368152" cy="1800200"/>
          </a:xfrm>
          <a:prstGeom prst="line">
            <a:avLst/>
          </a:prstGeom>
        </p:spPr>
        <p:style>
          <a:lnRef idx="1">
            <a:schemeClr val="accent2"/>
          </a:lnRef>
          <a:fillRef idx="0">
            <a:schemeClr val="accent2"/>
          </a:fillRef>
          <a:effectRef idx="0">
            <a:schemeClr val="accent2"/>
          </a:effectRef>
          <a:fontRef idx="minor">
            <a:schemeClr val="tx1"/>
          </a:fontRef>
        </p:style>
      </p:cxnSp>
      <p:cxnSp>
        <p:nvCxnSpPr>
          <p:cNvPr id="25" name="24 Conector recto de flecha"/>
          <p:cNvCxnSpPr/>
          <p:nvPr/>
        </p:nvCxnSpPr>
        <p:spPr>
          <a:xfrm>
            <a:off x="3131840" y="2996952"/>
            <a:ext cx="1728192" cy="432048"/>
          </a:xfrm>
          <a:prstGeom prst="straightConnector1">
            <a:avLst/>
          </a:prstGeom>
          <a:ln>
            <a:tailEnd type="arrow"/>
          </a:ln>
        </p:spPr>
        <p:style>
          <a:lnRef idx="2">
            <a:schemeClr val="accent5"/>
          </a:lnRef>
          <a:fillRef idx="0">
            <a:schemeClr val="accent5"/>
          </a:fillRef>
          <a:effectRef idx="1">
            <a:schemeClr val="accent5"/>
          </a:effectRef>
          <a:fontRef idx="minor">
            <a:schemeClr val="tx1"/>
          </a:fontRef>
        </p:style>
      </p:cxnSp>
      <p:cxnSp>
        <p:nvCxnSpPr>
          <p:cNvPr id="28" name="27 Conector recto de flecha"/>
          <p:cNvCxnSpPr/>
          <p:nvPr/>
        </p:nvCxnSpPr>
        <p:spPr>
          <a:xfrm flipH="1">
            <a:off x="3779912" y="3429000"/>
            <a:ext cx="1008112" cy="0"/>
          </a:xfrm>
          <a:prstGeom prst="straightConnector1">
            <a:avLst/>
          </a:prstGeom>
          <a:ln>
            <a:tailEnd type="arrow"/>
          </a:ln>
        </p:spPr>
        <p:style>
          <a:lnRef idx="2">
            <a:schemeClr val="accent5"/>
          </a:lnRef>
          <a:fillRef idx="0">
            <a:schemeClr val="accent5"/>
          </a:fillRef>
          <a:effectRef idx="1">
            <a:schemeClr val="accent5"/>
          </a:effectRef>
          <a:fontRef idx="minor">
            <a:schemeClr val="tx1"/>
          </a:fontRef>
        </p:style>
      </p:cxnSp>
      <p:cxnSp>
        <p:nvCxnSpPr>
          <p:cNvPr id="32" name="31 Conector recto"/>
          <p:cNvCxnSpPr/>
          <p:nvPr/>
        </p:nvCxnSpPr>
        <p:spPr>
          <a:xfrm>
            <a:off x="4788024" y="3429000"/>
            <a:ext cx="1656184" cy="0"/>
          </a:xfrm>
          <a:prstGeom prst="line">
            <a:avLst/>
          </a:prstGeom>
        </p:spPr>
        <p:style>
          <a:lnRef idx="1">
            <a:schemeClr val="accent1"/>
          </a:lnRef>
          <a:fillRef idx="0">
            <a:schemeClr val="accent1"/>
          </a:fillRef>
          <a:effectRef idx="0">
            <a:schemeClr val="accent1"/>
          </a:effectRef>
          <a:fontRef idx="minor">
            <a:schemeClr val="tx1"/>
          </a:fontRef>
        </p:style>
      </p:cxnSp>
      <p:sp>
        <p:nvSpPr>
          <p:cNvPr id="35" name="34 CuadroTexto"/>
          <p:cNvSpPr txBox="1"/>
          <p:nvPr/>
        </p:nvSpPr>
        <p:spPr>
          <a:xfrm>
            <a:off x="2267744" y="5229200"/>
            <a:ext cx="3744416" cy="646331"/>
          </a:xfrm>
          <a:prstGeom prst="rect">
            <a:avLst/>
          </a:prstGeom>
          <a:noFill/>
        </p:spPr>
        <p:txBody>
          <a:bodyPr wrap="square" rtlCol="0">
            <a:spAutoFit/>
          </a:bodyPr>
          <a:lstStyle/>
          <a:p>
            <a:r>
              <a:rPr lang="es-CL" dirty="0" smtClean="0"/>
              <a:t>Imagen virtual, derecha, más pequeña</a:t>
            </a:r>
            <a:endParaRPr lang="es-CL"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Leyes de la reflexión</a:t>
            </a:r>
            <a:endParaRPr lang="es-CL" dirty="0"/>
          </a:p>
        </p:txBody>
      </p:sp>
      <p:sp>
        <p:nvSpPr>
          <p:cNvPr id="3" name="2 Marcador de contenido"/>
          <p:cNvSpPr>
            <a:spLocks noGrp="1"/>
          </p:cNvSpPr>
          <p:nvPr>
            <p:ph idx="1"/>
          </p:nvPr>
        </p:nvSpPr>
        <p:spPr/>
        <p:txBody>
          <a:bodyPr/>
          <a:lstStyle/>
          <a:p>
            <a:r>
              <a:rPr lang="es-CL" dirty="0" smtClean="0"/>
              <a:t>Cuando </a:t>
            </a:r>
            <a:r>
              <a:rPr lang="es-CL" dirty="0" err="1" smtClean="0"/>
              <a:t>Ri,Rr</a:t>
            </a:r>
            <a:r>
              <a:rPr lang="es-CL" dirty="0" smtClean="0"/>
              <a:t> y N </a:t>
            </a:r>
            <a:r>
              <a:rPr lang="es-CL" dirty="0" err="1" smtClean="0"/>
              <a:t>estan</a:t>
            </a:r>
            <a:r>
              <a:rPr lang="es-CL" dirty="0" smtClean="0"/>
              <a:t> en el mismo plano:</a:t>
            </a:r>
          </a:p>
          <a:p>
            <a:r>
              <a:rPr lang="es-CL" dirty="0" smtClean="0"/>
              <a:t>                            </a:t>
            </a:r>
            <a:r>
              <a:rPr lang="el-GR" dirty="0" smtClean="0"/>
              <a:t>γ </a:t>
            </a:r>
            <a:r>
              <a:rPr lang="es-CL" dirty="0" smtClean="0"/>
              <a:t>i=</a:t>
            </a:r>
            <a:r>
              <a:rPr lang="el-GR" dirty="0" smtClean="0"/>
              <a:t> γ</a:t>
            </a:r>
            <a:r>
              <a:rPr lang="es-CL" dirty="0" smtClean="0"/>
              <a:t> r</a:t>
            </a:r>
            <a:endParaRPr lang="es-CL" dirty="0"/>
          </a:p>
        </p:txBody>
      </p:sp>
      <p:cxnSp>
        <p:nvCxnSpPr>
          <p:cNvPr id="5" name="4 Conector recto"/>
          <p:cNvCxnSpPr/>
          <p:nvPr/>
        </p:nvCxnSpPr>
        <p:spPr>
          <a:xfrm>
            <a:off x="2267744" y="4509120"/>
            <a:ext cx="3744416" cy="0"/>
          </a:xfrm>
          <a:prstGeom prst="line">
            <a:avLst/>
          </a:prstGeom>
        </p:spPr>
        <p:style>
          <a:lnRef idx="3">
            <a:schemeClr val="dk1"/>
          </a:lnRef>
          <a:fillRef idx="0">
            <a:schemeClr val="dk1"/>
          </a:fillRef>
          <a:effectRef idx="2">
            <a:schemeClr val="dk1"/>
          </a:effectRef>
          <a:fontRef idx="minor">
            <a:schemeClr val="tx1"/>
          </a:fontRef>
        </p:style>
      </p:cxnSp>
      <p:cxnSp>
        <p:nvCxnSpPr>
          <p:cNvPr id="9" name="8 Conector recto"/>
          <p:cNvCxnSpPr/>
          <p:nvPr/>
        </p:nvCxnSpPr>
        <p:spPr>
          <a:xfrm flipV="1">
            <a:off x="4139952" y="2924944"/>
            <a:ext cx="0" cy="1584176"/>
          </a:xfrm>
          <a:prstGeom prst="line">
            <a:avLst/>
          </a:prstGeom>
        </p:spPr>
        <p:style>
          <a:lnRef idx="2">
            <a:schemeClr val="accent3"/>
          </a:lnRef>
          <a:fillRef idx="0">
            <a:schemeClr val="accent3"/>
          </a:fillRef>
          <a:effectRef idx="1">
            <a:schemeClr val="accent3"/>
          </a:effectRef>
          <a:fontRef idx="minor">
            <a:schemeClr val="tx1"/>
          </a:fontRef>
        </p:style>
      </p:cxnSp>
      <p:cxnSp>
        <p:nvCxnSpPr>
          <p:cNvPr id="11" name="10 Conector recto de flecha"/>
          <p:cNvCxnSpPr/>
          <p:nvPr/>
        </p:nvCxnSpPr>
        <p:spPr>
          <a:xfrm>
            <a:off x="2627784" y="3068960"/>
            <a:ext cx="1512168" cy="144016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13" name="12 Conector recto de flecha"/>
          <p:cNvCxnSpPr/>
          <p:nvPr/>
        </p:nvCxnSpPr>
        <p:spPr>
          <a:xfrm flipH="1">
            <a:off x="4139952" y="3140968"/>
            <a:ext cx="1512168" cy="1376536"/>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sp>
        <p:nvSpPr>
          <p:cNvPr id="20" name="19 CuadroTexto"/>
          <p:cNvSpPr txBox="1"/>
          <p:nvPr/>
        </p:nvSpPr>
        <p:spPr>
          <a:xfrm>
            <a:off x="3707904" y="3933056"/>
            <a:ext cx="504056" cy="369332"/>
          </a:xfrm>
          <a:prstGeom prst="rect">
            <a:avLst/>
          </a:prstGeom>
          <a:noFill/>
        </p:spPr>
        <p:txBody>
          <a:bodyPr wrap="square" rtlCol="0">
            <a:spAutoFit/>
          </a:bodyPr>
          <a:lstStyle/>
          <a:p>
            <a:r>
              <a:rPr lang="el-GR" dirty="0" smtClean="0"/>
              <a:t>γ </a:t>
            </a:r>
            <a:r>
              <a:rPr lang="es-CL" dirty="0" smtClean="0"/>
              <a:t>i</a:t>
            </a:r>
            <a:endParaRPr lang="es-CL" dirty="0"/>
          </a:p>
        </p:txBody>
      </p:sp>
      <p:sp>
        <p:nvSpPr>
          <p:cNvPr id="21" name="20 CuadroTexto"/>
          <p:cNvSpPr txBox="1"/>
          <p:nvPr/>
        </p:nvSpPr>
        <p:spPr>
          <a:xfrm>
            <a:off x="4211960" y="3933056"/>
            <a:ext cx="504056" cy="369332"/>
          </a:xfrm>
          <a:prstGeom prst="rect">
            <a:avLst/>
          </a:prstGeom>
          <a:noFill/>
        </p:spPr>
        <p:txBody>
          <a:bodyPr wrap="square" rtlCol="0">
            <a:spAutoFit/>
          </a:bodyPr>
          <a:lstStyle/>
          <a:p>
            <a:r>
              <a:rPr lang="el-GR" dirty="0" smtClean="0"/>
              <a:t>γ </a:t>
            </a:r>
            <a:r>
              <a:rPr lang="es-CL" dirty="0" smtClean="0"/>
              <a:t>r</a:t>
            </a:r>
            <a:endParaRPr lang="es-CL" dirty="0"/>
          </a:p>
        </p:txBody>
      </p:sp>
      <p:sp>
        <p:nvSpPr>
          <p:cNvPr id="22" name="21 Arco"/>
          <p:cNvSpPr/>
          <p:nvPr/>
        </p:nvSpPr>
        <p:spPr>
          <a:xfrm rot="19304183">
            <a:off x="3163260" y="3808515"/>
            <a:ext cx="1800200" cy="1656184"/>
          </a:xfrm>
          <a:prstGeom prst="arc">
            <a:avLst/>
          </a:prstGeom>
        </p:spPr>
        <p:style>
          <a:lnRef idx="3">
            <a:schemeClr val="accent5"/>
          </a:lnRef>
          <a:fillRef idx="0">
            <a:schemeClr val="accent5"/>
          </a:fillRef>
          <a:effectRef idx="2">
            <a:schemeClr val="accent5"/>
          </a:effectRef>
          <a:fontRef idx="minor">
            <a:schemeClr val="tx1"/>
          </a:fontRef>
        </p:style>
        <p:txBody>
          <a:bodyPr rtlCol="0" anchor="ctr"/>
          <a:lstStyle/>
          <a:p>
            <a:pPr algn="ctr"/>
            <a:endParaRPr lang="es-CL"/>
          </a:p>
        </p:txBody>
      </p:sp>
      <p:sp>
        <p:nvSpPr>
          <p:cNvPr id="23" name="22 CuadroTexto"/>
          <p:cNvSpPr txBox="1"/>
          <p:nvPr/>
        </p:nvSpPr>
        <p:spPr>
          <a:xfrm>
            <a:off x="3995936" y="2636912"/>
            <a:ext cx="576064" cy="369332"/>
          </a:xfrm>
          <a:prstGeom prst="rect">
            <a:avLst/>
          </a:prstGeom>
          <a:noFill/>
        </p:spPr>
        <p:txBody>
          <a:bodyPr wrap="square" rtlCol="0">
            <a:spAutoFit/>
          </a:bodyPr>
          <a:lstStyle/>
          <a:p>
            <a:r>
              <a:rPr lang="es-CL" dirty="0" smtClean="0"/>
              <a:t>N</a:t>
            </a:r>
            <a:endParaRPr lang="es-CL"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REFRACCION DE LA LUZ</a:t>
            </a:r>
            <a:endParaRPr lang="es-CL" dirty="0"/>
          </a:p>
        </p:txBody>
      </p:sp>
      <p:sp>
        <p:nvSpPr>
          <p:cNvPr id="3" name="2 Marcador de contenido"/>
          <p:cNvSpPr>
            <a:spLocks noGrp="1"/>
          </p:cNvSpPr>
          <p:nvPr>
            <p:ph idx="1"/>
          </p:nvPr>
        </p:nvSpPr>
        <p:spPr>
          <a:xfrm>
            <a:off x="251520" y="1609416"/>
            <a:ext cx="8064896" cy="4846320"/>
          </a:xfrm>
        </p:spPr>
        <p:txBody>
          <a:bodyPr>
            <a:normAutofit/>
          </a:bodyPr>
          <a:lstStyle/>
          <a:p>
            <a:r>
              <a:rPr lang="es-CL" sz="2000" dirty="0" smtClean="0"/>
              <a:t>Cambios en la dirección de propagación de la velocidad.</a:t>
            </a:r>
          </a:p>
          <a:p>
            <a:pPr lvl="3"/>
            <a:r>
              <a:rPr lang="es-CL" dirty="0" smtClean="0"/>
              <a:t> Velocidad de la luz en un medio dada por:</a:t>
            </a:r>
          </a:p>
          <a:p>
            <a:pPr lvl="3">
              <a:buNone/>
            </a:pPr>
            <a:r>
              <a:rPr lang="es-CL" dirty="0" smtClean="0"/>
              <a:t>                  V= C/n</a:t>
            </a:r>
          </a:p>
          <a:p>
            <a:pPr lvl="3">
              <a:buNone/>
            </a:pPr>
            <a:r>
              <a:rPr lang="es-CL" dirty="0" smtClean="0"/>
              <a:t>     Donde C = 3x10^8 m/s (velocidad de la luz en el vacío)</a:t>
            </a:r>
          </a:p>
          <a:p>
            <a:pPr lvl="3">
              <a:buNone/>
            </a:pPr>
            <a:r>
              <a:rPr lang="es-CL" dirty="0" smtClean="0"/>
              <a:t>     </a:t>
            </a:r>
          </a:p>
          <a:p>
            <a:pPr lvl="3">
              <a:buNone/>
            </a:pPr>
            <a:r>
              <a:rPr lang="es-CL" dirty="0" smtClean="0">
                <a:solidFill>
                  <a:schemeClr val="tx1"/>
                </a:solidFill>
              </a:rPr>
              <a:t>Índices de refracción de la luz  </a:t>
            </a:r>
          </a:p>
          <a:p>
            <a:pPr lvl="3">
              <a:buNone/>
            </a:pPr>
            <a:endParaRPr lang="es-CL" dirty="0" smtClean="0"/>
          </a:p>
          <a:p>
            <a:pPr lvl="3"/>
            <a:r>
              <a:rPr lang="es-CL" dirty="0" smtClean="0"/>
              <a:t>Si un rayo luminoso pasa oblicuamente de un medio de </a:t>
            </a:r>
            <a:r>
              <a:rPr lang="es-CL" b="1" dirty="0" smtClean="0">
                <a:solidFill>
                  <a:schemeClr val="tx1"/>
                </a:solidFill>
              </a:rPr>
              <a:t>menor índice de refracción a otro de mayor índice</a:t>
            </a:r>
            <a:r>
              <a:rPr lang="es-CL" dirty="0" smtClean="0"/>
              <a:t>, se refracta </a:t>
            </a:r>
            <a:r>
              <a:rPr lang="es-CL" dirty="0" smtClean="0">
                <a:solidFill>
                  <a:schemeClr val="tx1"/>
                </a:solidFill>
              </a:rPr>
              <a:t>acercándose</a:t>
            </a:r>
            <a:r>
              <a:rPr lang="es-CL" dirty="0" smtClean="0"/>
              <a:t> a la normal</a:t>
            </a:r>
          </a:p>
          <a:p>
            <a:pPr lvl="3"/>
            <a:r>
              <a:rPr lang="es-CL" dirty="0" smtClean="0"/>
              <a:t>Si un rayo luminoso pasa oblicuamente de un medio de </a:t>
            </a:r>
            <a:r>
              <a:rPr lang="es-CL" b="1" dirty="0" smtClean="0">
                <a:solidFill>
                  <a:schemeClr val="tx1"/>
                </a:solidFill>
              </a:rPr>
              <a:t>mayor índice de refracción a otro de menor índice</a:t>
            </a:r>
            <a:r>
              <a:rPr lang="es-CL" dirty="0" smtClean="0"/>
              <a:t>, se refracta </a:t>
            </a:r>
            <a:r>
              <a:rPr lang="es-CL" b="1" dirty="0" smtClean="0"/>
              <a:t>alejándose</a:t>
            </a:r>
            <a:r>
              <a:rPr lang="es-CL" dirty="0" smtClean="0"/>
              <a:t> de la normal.              </a:t>
            </a:r>
            <a:endParaRPr lang="es-CL"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CL" dirty="0" smtClean="0"/>
              <a:t>Ley de </a:t>
            </a:r>
            <a:r>
              <a:rPr lang="es-CL" dirty="0" err="1" smtClean="0"/>
              <a:t>snell</a:t>
            </a:r>
            <a:endParaRPr lang="es-CL" dirty="0"/>
          </a:p>
        </p:txBody>
      </p:sp>
      <p:sp>
        <p:nvSpPr>
          <p:cNvPr id="3" name="2 Marcador de contenido"/>
          <p:cNvSpPr>
            <a:spLocks noGrp="1"/>
          </p:cNvSpPr>
          <p:nvPr>
            <p:ph idx="1"/>
          </p:nvPr>
        </p:nvSpPr>
        <p:spPr/>
        <p:txBody>
          <a:bodyPr>
            <a:normAutofit/>
          </a:bodyPr>
          <a:lstStyle/>
          <a:p>
            <a:r>
              <a:rPr lang="es-CL" sz="2000" dirty="0" smtClean="0"/>
              <a:t>La razón entre los senos de los ángulos de incidencia y de refracción es constante para un mismo par de medios</a:t>
            </a:r>
          </a:p>
          <a:p>
            <a:endParaRPr lang="es-CL" dirty="0" smtClean="0"/>
          </a:p>
          <a:p>
            <a:r>
              <a:rPr lang="es-CL" dirty="0" smtClean="0"/>
              <a:t>                        </a:t>
            </a:r>
            <a:r>
              <a:rPr lang="es-CL" dirty="0" err="1" smtClean="0"/>
              <a:t>Sen</a:t>
            </a:r>
            <a:r>
              <a:rPr lang="el-GR" dirty="0" smtClean="0"/>
              <a:t>β</a:t>
            </a:r>
            <a:r>
              <a:rPr lang="es-CL" dirty="0" smtClean="0"/>
              <a:t>1      =    n2   =  </a:t>
            </a:r>
            <a:r>
              <a:rPr lang="es-CL" dirty="0" err="1" smtClean="0"/>
              <a:t>cste</a:t>
            </a:r>
            <a:endParaRPr lang="es-CL" dirty="0" smtClean="0"/>
          </a:p>
          <a:p>
            <a:pPr>
              <a:buNone/>
            </a:pPr>
            <a:r>
              <a:rPr lang="es-CL" dirty="0" smtClean="0"/>
              <a:t>                           </a:t>
            </a:r>
            <a:r>
              <a:rPr lang="es-CL" dirty="0" err="1" smtClean="0"/>
              <a:t>Sen</a:t>
            </a:r>
            <a:r>
              <a:rPr lang="el-GR" dirty="0" smtClean="0"/>
              <a:t>β</a:t>
            </a:r>
            <a:r>
              <a:rPr lang="es-CL" dirty="0" smtClean="0"/>
              <a:t>2            n1</a:t>
            </a:r>
          </a:p>
          <a:p>
            <a:pPr>
              <a:buNone/>
            </a:pPr>
            <a:r>
              <a:rPr lang="es-CL" dirty="0" smtClean="0"/>
              <a:t>  </a:t>
            </a:r>
          </a:p>
          <a:p>
            <a:pPr>
              <a:buNone/>
            </a:pPr>
            <a:r>
              <a:rPr lang="es-CL" sz="2000" dirty="0"/>
              <a:t>  </a:t>
            </a:r>
            <a:r>
              <a:rPr lang="es-CL" sz="2000" dirty="0" smtClean="0"/>
              <a:t> De aquí se obtiene:</a:t>
            </a:r>
          </a:p>
          <a:p>
            <a:pPr>
              <a:buNone/>
            </a:pPr>
            <a:endParaRPr lang="es-CL" dirty="0"/>
          </a:p>
          <a:p>
            <a:pPr algn="ctr">
              <a:buNone/>
            </a:pPr>
            <a:r>
              <a:rPr lang="es-CL" dirty="0"/>
              <a:t> </a:t>
            </a:r>
            <a:r>
              <a:rPr lang="es-CL" dirty="0" smtClean="0"/>
              <a:t>n1xsen</a:t>
            </a:r>
            <a:r>
              <a:rPr lang="el-GR" dirty="0"/>
              <a:t> β</a:t>
            </a:r>
            <a:r>
              <a:rPr lang="es-CL" dirty="0"/>
              <a:t>1 </a:t>
            </a:r>
            <a:r>
              <a:rPr lang="es-CL" dirty="0" smtClean="0"/>
              <a:t>=n2xsen</a:t>
            </a:r>
            <a:r>
              <a:rPr lang="el-GR" dirty="0"/>
              <a:t> </a:t>
            </a:r>
            <a:r>
              <a:rPr lang="el-GR" dirty="0" smtClean="0"/>
              <a:t>β</a:t>
            </a:r>
            <a:r>
              <a:rPr lang="es-CL" dirty="0"/>
              <a:t>2</a:t>
            </a:r>
            <a:br>
              <a:rPr lang="es-CL" dirty="0"/>
            </a:br>
            <a:r>
              <a:rPr lang="es-CL" dirty="0"/>
              <a:t/>
            </a:r>
            <a:br>
              <a:rPr lang="es-CL" dirty="0"/>
            </a:br>
            <a:endParaRPr lang="es-CL" dirty="0"/>
          </a:p>
        </p:txBody>
      </p:sp>
      <p:cxnSp>
        <p:nvCxnSpPr>
          <p:cNvPr id="5" name="4 Conector recto"/>
          <p:cNvCxnSpPr/>
          <p:nvPr/>
        </p:nvCxnSpPr>
        <p:spPr>
          <a:xfrm>
            <a:off x="2843808" y="3212976"/>
            <a:ext cx="1656184" cy="0"/>
          </a:xfrm>
          <a:prstGeom prst="line">
            <a:avLst/>
          </a:prstGeom>
        </p:spPr>
        <p:style>
          <a:lnRef idx="2">
            <a:schemeClr val="dk1"/>
          </a:lnRef>
          <a:fillRef idx="0">
            <a:schemeClr val="dk1"/>
          </a:fillRef>
          <a:effectRef idx="1">
            <a:schemeClr val="dk1"/>
          </a:effectRef>
          <a:fontRef idx="minor">
            <a:schemeClr val="tx1"/>
          </a:fontRef>
        </p:style>
      </p:cxnSp>
      <p:cxnSp>
        <p:nvCxnSpPr>
          <p:cNvPr id="7" name="6 Conector recto"/>
          <p:cNvCxnSpPr/>
          <p:nvPr/>
        </p:nvCxnSpPr>
        <p:spPr>
          <a:xfrm>
            <a:off x="5076056" y="3212976"/>
            <a:ext cx="720080" cy="0"/>
          </a:xfrm>
          <a:prstGeom prst="line">
            <a:avLst/>
          </a:prstGeom>
        </p:spPr>
        <p:style>
          <a:lnRef idx="2">
            <a:schemeClr val="dk1"/>
          </a:lnRef>
          <a:fillRef idx="0">
            <a:schemeClr val="dk1"/>
          </a:fillRef>
          <a:effectRef idx="1">
            <a:schemeClr val="dk1"/>
          </a:effectRef>
          <a:fontRef idx="minor">
            <a:schemeClr val="tx1"/>
          </a:fontRef>
        </p:style>
      </p:cxn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Formulario</a:t>
            </a:r>
            <a:endParaRPr lang="es-CL" dirty="0"/>
          </a:p>
        </p:txBody>
      </p:sp>
      <p:sp>
        <p:nvSpPr>
          <p:cNvPr id="3" name="2 Marcador de contenido"/>
          <p:cNvSpPr>
            <a:spLocks noGrp="1"/>
          </p:cNvSpPr>
          <p:nvPr>
            <p:ph idx="1"/>
          </p:nvPr>
        </p:nvSpPr>
        <p:spPr/>
        <p:txBody>
          <a:bodyPr>
            <a:normAutofit/>
          </a:bodyPr>
          <a:lstStyle/>
          <a:p>
            <a:r>
              <a:rPr lang="es-CL" sz="2000" dirty="0" smtClean="0"/>
              <a:t> Ecuación principal de los espejos esféricos</a:t>
            </a:r>
          </a:p>
          <a:p>
            <a:pPr>
              <a:buNone/>
            </a:pPr>
            <a:r>
              <a:rPr lang="es-CL" sz="2000" dirty="0" smtClean="0"/>
              <a:t>         1/f  =1/do+ 1/di</a:t>
            </a:r>
          </a:p>
          <a:p>
            <a:pPr>
              <a:buNone/>
            </a:pPr>
            <a:r>
              <a:rPr lang="es-CL" sz="2000" dirty="0" smtClean="0"/>
              <a:t>    Recordar: cuando es cóncavo f es positivo</a:t>
            </a:r>
          </a:p>
          <a:p>
            <a:pPr>
              <a:buNone/>
            </a:pPr>
            <a:r>
              <a:rPr lang="es-CL" sz="2000" dirty="0" smtClean="0"/>
              <a:t>                    cuando es convexo f es negativo </a:t>
            </a:r>
          </a:p>
          <a:p>
            <a:pPr>
              <a:buNone/>
            </a:pPr>
            <a:endParaRPr lang="es-CL" sz="2000" dirty="0" smtClean="0"/>
          </a:p>
          <a:p>
            <a:r>
              <a:rPr lang="es-CL" sz="2000" dirty="0" smtClean="0"/>
              <a:t> Razón entre distancias y alturas</a:t>
            </a:r>
          </a:p>
          <a:p>
            <a:pPr marL="0" indent="0">
              <a:buNone/>
            </a:pPr>
            <a:r>
              <a:rPr lang="es-CL" sz="2000" dirty="0" smtClean="0"/>
              <a:t>        di/do =Hi/Ho= A= 1</a:t>
            </a:r>
          </a:p>
        </p:txBody>
      </p:sp>
      <p:sp>
        <p:nvSpPr>
          <p:cNvPr id="4" name="3 Triángulo rectángulo"/>
          <p:cNvSpPr/>
          <p:nvPr/>
        </p:nvSpPr>
        <p:spPr>
          <a:xfrm rot="5400000">
            <a:off x="4535996" y="4761148"/>
            <a:ext cx="1584176" cy="1368152"/>
          </a:xfrm>
          <a:prstGeom prst="r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5" name="4 Triángulo rectángulo"/>
          <p:cNvSpPr/>
          <p:nvPr/>
        </p:nvSpPr>
        <p:spPr>
          <a:xfrm rot="16200000">
            <a:off x="1340024" y="4661520"/>
            <a:ext cx="1584176" cy="1368152"/>
          </a:xfrm>
          <a:prstGeom prst="r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6" name="5 CuadroTexto"/>
          <p:cNvSpPr txBox="1"/>
          <p:nvPr/>
        </p:nvSpPr>
        <p:spPr>
          <a:xfrm>
            <a:off x="1907704" y="6237312"/>
            <a:ext cx="864096" cy="369332"/>
          </a:xfrm>
          <a:prstGeom prst="rect">
            <a:avLst/>
          </a:prstGeom>
          <a:noFill/>
        </p:spPr>
        <p:txBody>
          <a:bodyPr wrap="square" rtlCol="0">
            <a:spAutoFit/>
          </a:bodyPr>
          <a:lstStyle/>
          <a:p>
            <a:r>
              <a:rPr lang="es-CL" dirty="0" smtClean="0"/>
              <a:t>do</a:t>
            </a:r>
            <a:endParaRPr lang="es-CL" dirty="0"/>
          </a:p>
        </p:txBody>
      </p:sp>
      <p:sp>
        <p:nvSpPr>
          <p:cNvPr id="7" name="6 CuadroTexto"/>
          <p:cNvSpPr txBox="1"/>
          <p:nvPr/>
        </p:nvSpPr>
        <p:spPr>
          <a:xfrm>
            <a:off x="2843808" y="5157192"/>
            <a:ext cx="864096" cy="369332"/>
          </a:xfrm>
          <a:prstGeom prst="rect">
            <a:avLst/>
          </a:prstGeom>
          <a:noFill/>
        </p:spPr>
        <p:txBody>
          <a:bodyPr wrap="square" rtlCol="0">
            <a:spAutoFit/>
          </a:bodyPr>
          <a:lstStyle/>
          <a:p>
            <a:r>
              <a:rPr lang="es-CL" dirty="0" smtClean="0"/>
              <a:t>Ho</a:t>
            </a:r>
            <a:endParaRPr lang="es-CL" dirty="0"/>
          </a:p>
        </p:txBody>
      </p:sp>
      <p:sp>
        <p:nvSpPr>
          <p:cNvPr id="8" name="7 CuadroTexto"/>
          <p:cNvSpPr txBox="1"/>
          <p:nvPr/>
        </p:nvSpPr>
        <p:spPr>
          <a:xfrm>
            <a:off x="4067944" y="5157192"/>
            <a:ext cx="864096" cy="369332"/>
          </a:xfrm>
          <a:prstGeom prst="rect">
            <a:avLst/>
          </a:prstGeom>
          <a:noFill/>
        </p:spPr>
        <p:txBody>
          <a:bodyPr wrap="square" rtlCol="0">
            <a:spAutoFit/>
          </a:bodyPr>
          <a:lstStyle/>
          <a:p>
            <a:r>
              <a:rPr lang="es-CL" dirty="0" err="1" smtClean="0"/>
              <a:t>Hi</a:t>
            </a:r>
            <a:endParaRPr lang="es-CL" dirty="0"/>
          </a:p>
        </p:txBody>
      </p:sp>
      <p:sp>
        <p:nvSpPr>
          <p:cNvPr id="9" name="8 CuadroTexto"/>
          <p:cNvSpPr txBox="1"/>
          <p:nvPr/>
        </p:nvSpPr>
        <p:spPr>
          <a:xfrm>
            <a:off x="5076056" y="4293096"/>
            <a:ext cx="864096" cy="369332"/>
          </a:xfrm>
          <a:prstGeom prst="rect">
            <a:avLst/>
          </a:prstGeom>
          <a:noFill/>
        </p:spPr>
        <p:txBody>
          <a:bodyPr wrap="square" rtlCol="0">
            <a:spAutoFit/>
          </a:bodyPr>
          <a:lstStyle/>
          <a:p>
            <a:r>
              <a:rPr lang="es-CL" dirty="0" smtClean="0"/>
              <a:t>di</a:t>
            </a:r>
            <a:endParaRPr lang="es-CL"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CL" dirty="0" smtClean="0"/>
              <a:t>Las lentes</a:t>
            </a:r>
            <a:endParaRPr lang="es-CL" dirty="0"/>
          </a:p>
        </p:txBody>
      </p:sp>
      <p:sp>
        <p:nvSpPr>
          <p:cNvPr id="3" name="2 Marcador de contenido"/>
          <p:cNvSpPr>
            <a:spLocks noGrp="1"/>
          </p:cNvSpPr>
          <p:nvPr>
            <p:ph idx="1"/>
          </p:nvPr>
        </p:nvSpPr>
        <p:spPr/>
        <p:txBody>
          <a:bodyPr>
            <a:normAutofit/>
          </a:bodyPr>
          <a:lstStyle/>
          <a:p>
            <a:r>
              <a:rPr lang="es-CL" sz="2000" dirty="0" smtClean="0"/>
              <a:t>Cuerpos transparentes limitados al menos por una superficie curva de las cuales producen imágenes por refracción.</a:t>
            </a:r>
            <a:endParaRPr lang="es-CL" sz="2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Lentes convergentes</a:t>
            </a:r>
            <a:endParaRPr lang="es-CL" dirty="0"/>
          </a:p>
        </p:txBody>
      </p:sp>
      <p:pic>
        <p:nvPicPr>
          <p:cNvPr id="4" name="3 Marcador de contenido" descr="lentes_esfericas.jpg"/>
          <p:cNvPicPr>
            <a:picLocks noGrp="1" noChangeAspect="1"/>
          </p:cNvPicPr>
          <p:nvPr>
            <p:ph idx="1"/>
          </p:nvPr>
        </p:nvPicPr>
        <p:blipFill>
          <a:blip r:embed="rId2" cstate="print"/>
          <a:srcRect l="31349" b="49303"/>
          <a:stretch>
            <a:fillRect/>
          </a:stretch>
        </p:blipFill>
        <p:spPr>
          <a:xfrm>
            <a:off x="899592" y="1700808"/>
            <a:ext cx="4770833" cy="2160240"/>
          </a:xfrm>
          <a:prstGeom prst="rect">
            <a:avLst/>
          </a:prstGeom>
        </p:spPr>
      </p:pic>
      <p:sp>
        <p:nvSpPr>
          <p:cNvPr id="5" name="4 CuadroTexto"/>
          <p:cNvSpPr txBox="1"/>
          <p:nvPr/>
        </p:nvSpPr>
        <p:spPr>
          <a:xfrm>
            <a:off x="3707904" y="1700808"/>
            <a:ext cx="1944216" cy="307777"/>
          </a:xfrm>
          <a:prstGeom prst="rect">
            <a:avLst/>
          </a:prstGeom>
          <a:noFill/>
        </p:spPr>
        <p:txBody>
          <a:bodyPr wrap="square" rtlCol="0">
            <a:spAutoFit/>
          </a:bodyPr>
          <a:lstStyle/>
          <a:p>
            <a:r>
              <a:rPr lang="es-CL" sz="1400" b="1" dirty="0" smtClean="0"/>
              <a:t>Menisco</a:t>
            </a:r>
            <a:r>
              <a:rPr lang="es-CL" sz="1400" b="1" dirty="0" smtClean="0">
                <a:solidFill>
                  <a:srgbClr val="FF0000"/>
                </a:solidFill>
              </a:rPr>
              <a:t> convergente</a:t>
            </a:r>
            <a:endParaRPr lang="es-CL" sz="1400" b="1" dirty="0">
              <a:solidFill>
                <a:srgbClr val="FF0000"/>
              </a:solidFill>
            </a:endParaRPr>
          </a:p>
        </p:txBody>
      </p:sp>
      <p:cxnSp>
        <p:nvCxnSpPr>
          <p:cNvPr id="7" name="6 Conector recto de flecha"/>
          <p:cNvCxnSpPr/>
          <p:nvPr/>
        </p:nvCxnSpPr>
        <p:spPr>
          <a:xfrm>
            <a:off x="6876256" y="1844824"/>
            <a:ext cx="0" cy="1512168"/>
          </a:xfrm>
          <a:prstGeom prst="straightConnector1">
            <a:avLst/>
          </a:prstGeom>
          <a:ln>
            <a:headEnd type="arrow"/>
            <a:tailEnd type="arrow"/>
          </a:ln>
        </p:spPr>
        <p:style>
          <a:lnRef idx="2">
            <a:schemeClr val="dk1"/>
          </a:lnRef>
          <a:fillRef idx="0">
            <a:schemeClr val="dk1"/>
          </a:fillRef>
          <a:effectRef idx="1">
            <a:schemeClr val="dk1"/>
          </a:effectRef>
          <a:fontRef idx="minor">
            <a:schemeClr val="tx1"/>
          </a:fontRef>
        </p:style>
      </p:cxnSp>
      <p:sp>
        <p:nvSpPr>
          <p:cNvPr id="11" name="10 CuadroTexto"/>
          <p:cNvSpPr txBox="1"/>
          <p:nvPr/>
        </p:nvSpPr>
        <p:spPr>
          <a:xfrm>
            <a:off x="5940152" y="3429000"/>
            <a:ext cx="2232248" cy="369332"/>
          </a:xfrm>
          <a:prstGeom prst="rect">
            <a:avLst/>
          </a:prstGeom>
          <a:noFill/>
        </p:spPr>
        <p:txBody>
          <a:bodyPr wrap="square" rtlCol="0">
            <a:spAutoFit/>
          </a:bodyPr>
          <a:lstStyle/>
          <a:p>
            <a:r>
              <a:rPr lang="es-CL" dirty="0" smtClean="0"/>
              <a:t>REPRESENTACION</a:t>
            </a:r>
            <a:endParaRPr lang="es-CL" dirty="0"/>
          </a:p>
        </p:txBody>
      </p:sp>
      <p:sp>
        <p:nvSpPr>
          <p:cNvPr id="13" name="12 CuadroTexto"/>
          <p:cNvSpPr txBox="1"/>
          <p:nvPr/>
        </p:nvSpPr>
        <p:spPr>
          <a:xfrm>
            <a:off x="1187624" y="4149080"/>
            <a:ext cx="6192688" cy="1077218"/>
          </a:xfrm>
          <a:prstGeom prst="rect">
            <a:avLst/>
          </a:prstGeom>
          <a:noFill/>
        </p:spPr>
        <p:txBody>
          <a:bodyPr wrap="square" rtlCol="0">
            <a:spAutoFit/>
          </a:bodyPr>
          <a:lstStyle/>
          <a:p>
            <a:pPr>
              <a:buFont typeface="Arial" pitchFamily="34" charset="0"/>
              <a:buChar char="•"/>
            </a:pPr>
            <a:r>
              <a:rPr lang="es-CL" sz="1600" b="1" dirty="0" smtClean="0">
                <a:effectLst>
                  <a:outerShdw blurRad="38100" dist="38100" dir="2700000" algn="tl">
                    <a:srgbClr val="000000">
                      <a:alpha val="43137"/>
                    </a:srgbClr>
                  </a:outerShdw>
                </a:effectLst>
              </a:rPr>
              <a:t> Forman las mismas imágenes que los espejos cóncavos.</a:t>
            </a:r>
          </a:p>
          <a:p>
            <a:endParaRPr lang="es-CL" sz="1600" b="1" dirty="0" smtClean="0">
              <a:effectLst>
                <a:outerShdw blurRad="38100" dist="38100" dir="2700000" algn="tl">
                  <a:srgbClr val="000000">
                    <a:alpha val="43137"/>
                  </a:srgbClr>
                </a:outerShdw>
              </a:effectLst>
            </a:endParaRPr>
          </a:p>
          <a:p>
            <a:pPr>
              <a:buFont typeface="Arial" pitchFamily="34" charset="0"/>
              <a:buChar char="•"/>
            </a:pPr>
            <a:r>
              <a:rPr lang="es-CL" sz="1600" b="1" dirty="0" smtClean="0">
                <a:effectLst>
                  <a:outerShdw blurRad="38100" dist="38100" dir="2700000" algn="tl">
                    <a:srgbClr val="000000">
                      <a:alpha val="43137"/>
                    </a:srgbClr>
                  </a:outerShdw>
                </a:effectLst>
              </a:rPr>
              <a:t> Se utilizan en instrumentos ópticos para corregir la hipermetropía (donde la imagen se forma detrás de la retina)</a:t>
            </a:r>
            <a:endParaRPr lang="es-CL" sz="1600" b="1" dirty="0">
              <a:effectLst>
                <a:outerShdw blurRad="38100" dist="38100" dir="2700000" algn="tl">
                  <a:srgbClr val="000000">
                    <a:alpha val="43137"/>
                  </a:srgbClr>
                </a:outerShdw>
              </a:effectLst>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LENTES DIVERGENTES</a:t>
            </a:r>
            <a:endParaRPr lang="es-CL" dirty="0"/>
          </a:p>
        </p:txBody>
      </p:sp>
      <p:pic>
        <p:nvPicPr>
          <p:cNvPr id="4" name="3 Marcador de contenido" descr="lentes_esfericas.jpg"/>
          <p:cNvPicPr>
            <a:picLocks noGrp="1" noChangeAspect="1"/>
          </p:cNvPicPr>
          <p:nvPr>
            <p:ph idx="1"/>
          </p:nvPr>
        </p:nvPicPr>
        <p:blipFill>
          <a:blip r:embed="rId2" cstate="print"/>
          <a:srcRect l="31349" t="50697"/>
          <a:stretch>
            <a:fillRect/>
          </a:stretch>
        </p:blipFill>
        <p:spPr>
          <a:xfrm>
            <a:off x="1187624" y="1844824"/>
            <a:ext cx="4392488" cy="1934236"/>
          </a:xfrm>
          <a:prstGeom prst="rect">
            <a:avLst/>
          </a:prstGeom>
        </p:spPr>
      </p:pic>
      <p:sp>
        <p:nvSpPr>
          <p:cNvPr id="5" name="4 CuadroTexto"/>
          <p:cNvSpPr txBox="1"/>
          <p:nvPr/>
        </p:nvSpPr>
        <p:spPr>
          <a:xfrm>
            <a:off x="3779912" y="1772816"/>
            <a:ext cx="1872208" cy="307777"/>
          </a:xfrm>
          <a:prstGeom prst="rect">
            <a:avLst/>
          </a:prstGeom>
          <a:noFill/>
        </p:spPr>
        <p:txBody>
          <a:bodyPr wrap="square" rtlCol="0">
            <a:spAutoFit/>
          </a:bodyPr>
          <a:lstStyle/>
          <a:p>
            <a:r>
              <a:rPr lang="es-CL" sz="1400" b="1" dirty="0" smtClean="0"/>
              <a:t>Menisco </a:t>
            </a:r>
            <a:r>
              <a:rPr lang="es-CL" sz="1400" b="1" dirty="0" smtClean="0">
                <a:solidFill>
                  <a:srgbClr val="FF0000"/>
                </a:solidFill>
              </a:rPr>
              <a:t>divergente</a:t>
            </a:r>
            <a:endParaRPr lang="es-CL" sz="1400" b="1" dirty="0">
              <a:solidFill>
                <a:srgbClr val="FF0000"/>
              </a:solidFill>
            </a:endParaRPr>
          </a:p>
        </p:txBody>
      </p:sp>
      <p:cxnSp>
        <p:nvCxnSpPr>
          <p:cNvPr id="7" name="6 Conector recto"/>
          <p:cNvCxnSpPr/>
          <p:nvPr/>
        </p:nvCxnSpPr>
        <p:spPr>
          <a:xfrm>
            <a:off x="6588224" y="1988840"/>
            <a:ext cx="0" cy="1440160"/>
          </a:xfrm>
          <a:prstGeom prst="line">
            <a:avLst/>
          </a:prstGeom>
        </p:spPr>
        <p:style>
          <a:lnRef idx="2">
            <a:schemeClr val="dk1"/>
          </a:lnRef>
          <a:fillRef idx="0">
            <a:schemeClr val="dk1"/>
          </a:fillRef>
          <a:effectRef idx="1">
            <a:schemeClr val="dk1"/>
          </a:effectRef>
          <a:fontRef idx="minor">
            <a:schemeClr val="tx1"/>
          </a:fontRef>
        </p:style>
      </p:cxnSp>
      <p:sp>
        <p:nvSpPr>
          <p:cNvPr id="8" name="7 Trapecio"/>
          <p:cNvSpPr/>
          <p:nvPr/>
        </p:nvSpPr>
        <p:spPr>
          <a:xfrm>
            <a:off x="6516216" y="3429000"/>
            <a:ext cx="144016" cy="72008"/>
          </a:xfrm>
          <a:prstGeom prst="trapezoid">
            <a:avLst>
              <a:gd name="adj" fmla="val 72620"/>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CL"/>
          </a:p>
        </p:txBody>
      </p:sp>
      <p:sp>
        <p:nvSpPr>
          <p:cNvPr id="9" name="8 Trapecio"/>
          <p:cNvSpPr/>
          <p:nvPr/>
        </p:nvSpPr>
        <p:spPr>
          <a:xfrm rot="10800000">
            <a:off x="6516216" y="1916832"/>
            <a:ext cx="144016" cy="72008"/>
          </a:xfrm>
          <a:prstGeom prst="trapezoid">
            <a:avLst>
              <a:gd name="adj" fmla="val 66270"/>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CL"/>
          </a:p>
        </p:txBody>
      </p:sp>
      <p:sp>
        <p:nvSpPr>
          <p:cNvPr id="10" name="9 CuadroTexto"/>
          <p:cNvSpPr txBox="1"/>
          <p:nvPr/>
        </p:nvSpPr>
        <p:spPr>
          <a:xfrm>
            <a:off x="5796136" y="3501008"/>
            <a:ext cx="1656184" cy="307777"/>
          </a:xfrm>
          <a:prstGeom prst="rect">
            <a:avLst/>
          </a:prstGeom>
          <a:noFill/>
        </p:spPr>
        <p:txBody>
          <a:bodyPr wrap="square" rtlCol="0">
            <a:spAutoFit/>
          </a:bodyPr>
          <a:lstStyle/>
          <a:p>
            <a:r>
              <a:rPr lang="es-CL" sz="1400" dirty="0" smtClean="0"/>
              <a:t>REPRESENTACION</a:t>
            </a:r>
            <a:endParaRPr lang="es-CL" sz="1400" dirty="0"/>
          </a:p>
        </p:txBody>
      </p:sp>
      <p:sp>
        <p:nvSpPr>
          <p:cNvPr id="11" name="10 CuadroTexto"/>
          <p:cNvSpPr txBox="1"/>
          <p:nvPr/>
        </p:nvSpPr>
        <p:spPr>
          <a:xfrm>
            <a:off x="683568" y="4437112"/>
            <a:ext cx="7128792" cy="1077218"/>
          </a:xfrm>
          <a:prstGeom prst="rect">
            <a:avLst/>
          </a:prstGeom>
          <a:noFill/>
        </p:spPr>
        <p:txBody>
          <a:bodyPr wrap="square" rtlCol="0">
            <a:spAutoFit/>
          </a:bodyPr>
          <a:lstStyle/>
          <a:p>
            <a:pPr>
              <a:buFont typeface="Arial" pitchFamily="34" charset="0"/>
              <a:buChar char="•"/>
            </a:pPr>
            <a:r>
              <a:rPr lang="es-CL" sz="1600" b="1" dirty="0" smtClean="0">
                <a:effectLst>
                  <a:outerShdw blurRad="38100" dist="38100" dir="2700000" algn="tl">
                    <a:srgbClr val="000000">
                      <a:alpha val="43137"/>
                    </a:srgbClr>
                  </a:outerShdw>
                </a:effectLst>
              </a:rPr>
              <a:t> Produce  imágenes virtuales, derechas y más pequeñas.</a:t>
            </a:r>
          </a:p>
          <a:p>
            <a:pPr>
              <a:buFont typeface="Arial" pitchFamily="34" charset="0"/>
              <a:buChar char="•"/>
            </a:pPr>
            <a:endParaRPr lang="es-CL" sz="1600" b="1" dirty="0" smtClean="0">
              <a:effectLst>
                <a:outerShdw blurRad="38100" dist="38100" dir="2700000" algn="tl">
                  <a:srgbClr val="000000">
                    <a:alpha val="43137"/>
                  </a:srgbClr>
                </a:outerShdw>
              </a:effectLst>
            </a:endParaRPr>
          </a:p>
          <a:p>
            <a:pPr>
              <a:buFont typeface="Arial" pitchFamily="34" charset="0"/>
              <a:buChar char="•"/>
            </a:pPr>
            <a:r>
              <a:rPr lang="es-CL" sz="1600" b="1" dirty="0" smtClean="0">
                <a:effectLst>
                  <a:outerShdw blurRad="38100" dist="38100" dir="2700000" algn="tl">
                    <a:srgbClr val="000000">
                      <a:alpha val="43137"/>
                    </a:srgbClr>
                  </a:outerShdw>
                </a:effectLst>
              </a:rPr>
              <a:t> Estos tipo de lentes sirven para corregir la miopía, donde las imágenes se forman antes de la retina</a:t>
            </a:r>
            <a:endParaRPr lang="es-CL" sz="1600" b="1" dirty="0">
              <a:effectLst>
                <a:outerShdw blurRad="38100" dist="38100" dir="2700000" algn="tl">
                  <a:srgbClr val="000000">
                    <a:alpha val="43137"/>
                  </a:srgbClr>
                </a:outerShdw>
              </a:effectLst>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23528" y="116632"/>
            <a:ext cx="7239000" cy="1143000"/>
          </a:xfrm>
        </p:spPr>
        <p:txBody>
          <a:bodyPr>
            <a:normAutofit fontScale="90000"/>
          </a:bodyPr>
          <a:lstStyle/>
          <a:p>
            <a:r>
              <a:rPr lang="es-ES" dirty="0" smtClean="0"/>
              <a:t>Relación principal  objeto-imagen</a:t>
            </a:r>
            <a:endParaRPr lang="es-CL" dirty="0"/>
          </a:p>
        </p:txBody>
      </p:sp>
      <mc:AlternateContent xmlns:mc="http://schemas.openxmlformats.org/markup-compatibility/2006" xmlns:a14="http://schemas.microsoft.com/office/drawing/2010/main">
        <mc:Choice Requires="a14">
          <p:sp>
            <p:nvSpPr>
              <p:cNvPr id="3" name="Marcador de contenido 2"/>
              <p:cNvSpPr>
                <a:spLocks noGrp="1"/>
              </p:cNvSpPr>
              <p:nvPr>
                <p:ph idx="1"/>
              </p:nvPr>
            </p:nvSpPr>
            <p:spPr>
              <a:xfrm>
                <a:off x="467544" y="1259632"/>
                <a:ext cx="8147248" cy="4846320"/>
              </a:xfrm>
            </p:spPr>
            <p:txBody>
              <a:bodyPr/>
              <a:lstStyle/>
              <a:p>
                <a:r>
                  <a:rPr lang="es-ES" dirty="0" smtClean="0"/>
                  <a:t>Para lentes convergentes y divergentes.</a:t>
                </a:r>
              </a:p>
              <a:p>
                <a14:m>
                  <m:oMath xmlns:m="http://schemas.openxmlformats.org/officeDocument/2006/math">
                    <m:f>
                      <m:fPr>
                        <m:ctrlPr>
                          <a:rPr lang="es-CL" sz="2800" i="1">
                            <a:latin typeface="Cambria Math" panose="02040503050406030204" pitchFamily="18" charset="0"/>
                          </a:rPr>
                        </m:ctrlPr>
                      </m:fPr>
                      <m:num>
                        <m:r>
                          <a:rPr lang="es-ES" sz="2800" i="1">
                            <a:latin typeface="Cambria Math" panose="02040503050406030204" pitchFamily="18" charset="0"/>
                          </a:rPr>
                          <m:t>1</m:t>
                        </m:r>
                      </m:num>
                      <m:den>
                        <m:r>
                          <a:rPr lang="es-ES" sz="2800" i="1">
                            <a:latin typeface="Cambria Math" panose="02040503050406030204" pitchFamily="18" charset="0"/>
                          </a:rPr>
                          <m:t>𝑓</m:t>
                        </m:r>
                      </m:den>
                    </m:f>
                    <m:r>
                      <a:rPr lang="es-ES" sz="2800" i="1">
                        <a:latin typeface="Cambria Math" panose="02040503050406030204" pitchFamily="18" charset="0"/>
                      </a:rPr>
                      <m:t>=</m:t>
                    </m:r>
                    <m:f>
                      <m:fPr>
                        <m:ctrlPr>
                          <a:rPr lang="es-ES" sz="2800" i="1">
                            <a:latin typeface="Cambria Math" panose="02040503050406030204" pitchFamily="18" charset="0"/>
                          </a:rPr>
                        </m:ctrlPr>
                      </m:fPr>
                      <m:num>
                        <m:r>
                          <a:rPr lang="es-ES" sz="2800" i="1">
                            <a:latin typeface="Cambria Math" panose="02040503050406030204" pitchFamily="18" charset="0"/>
                          </a:rPr>
                          <m:t>1</m:t>
                        </m:r>
                      </m:num>
                      <m:den>
                        <m:sSub>
                          <m:sSubPr>
                            <m:ctrlPr>
                              <a:rPr lang="es-ES" sz="2800" i="1">
                                <a:latin typeface="Cambria Math" panose="02040503050406030204" pitchFamily="18" charset="0"/>
                              </a:rPr>
                            </m:ctrlPr>
                          </m:sSubPr>
                          <m:e>
                            <m:r>
                              <a:rPr lang="es-ES" sz="2800" i="1">
                                <a:latin typeface="Cambria Math" panose="02040503050406030204" pitchFamily="18" charset="0"/>
                              </a:rPr>
                              <m:t>𝑑</m:t>
                            </m:r>
                          </m:e>
                          <m:sub>
                            <m:r>
                              <a:rPr lang="es-ES" sz="2800" i="1">
                                <a:latin typeface="Cambria Math" panose="02040503050406030204" pitchFamily="18" charset="0"/>
                              </a:rPr>
                              <m:t>𝑜</m:t>
                            </m:r>
                          </m:sub>
                        </m:sSub>
                      </m:den>
                    </m:f>
                    <m:r>
                      <a:rPr lang="es-ES" sz="2800" i="1">
                        <a:latin typeface="Cambria Math" panose="02040503050406030204" pitchFamily="18" charset="0"/>
                      </a:rPr>
                      <m:t>+</m:t>
                    </m:r>
                    <m:f>
                      <m:fPr>
                        <m:ctrlPr>
                          <a:rPr lang="es-ES" sz="2800" i="1">
                            <a:latin typeface="Cambria Math" panose="02040503050406030204" pitchFamily="18" charset="0"/>
                          </a:rPr>
                        </m:ctrlPr>
                      </m:fPr>
                      <m:num>
                        <m:r>
                          <a:rPr lang="es-ES" sz="2800" i="1">
                            <a:latin typeface="Cambria Math" panose="02040503050406030204" pitchFamily="18" charset="0"/>
                          </a:rPr>
                          <m:t>1</m:t>
                        </m:r>
                      </m:num>
                      <m:den>
                        <m:sSub>
                          <m:sSubPr>
                            <m:ctrlPr>
                              <a:rPr lang="es-ES" sz="2800" i="1">
                                <a:latin typeface="Cambria Math" panose="02040503050406030204" pitchFamily="18" charset="0"/>
                              </a:rPr>
                            </m:ctrlPr>
                          </m:sSubPr>
                          <m:e>
                            <m:r>
                              <a:rPr lang="es-ES" sz="2800" i="1">
                                <a:latin typeface="Cambria Math" panose="02040503050406030204" pitchFamily="18" charset="0"/>
                              </a:rPr>
                              <m:t>𝑑</m:t>
                            </m:r>
                          </m:e>
                          <m:sub>
                            <m:r>
                              <a:rPr lang="es-ES" sz="2800" i="1">
                                <a:latin typeface="Cambria Math" panose="02040503050406030204" pitchFamily="18" charset="0"/>
                              </a:rPr>
                              <m:t>𝑖</m:t>
                            </m:r>
                          </m:sub>
                        </m:sSub>
                      </m:den>
                    </m:f>
                  </m:oMath>
                </a14:m>
                <a:endParaRPr lang="es-CL" dirty="0" smtClean="0"/>
              </a:p>
              <a:p>
                <a:r>
                  <a:rPr lang="es-ES" dirty="0" smtClean="0"/>
                  <a:t>Donde </a:t>
                </a:r>
                <a14:m>
                  <m:oMath xmlns:m="http://schemas.openxmlformats.org/officeDocument/2006/math">
                    <m:sSub>
                      <m:sSubPr>
                        <m:ctrlPr>
                          <a:rPr lang="es-ES" i="1" smtClean="0">
                            <a:latin typeface="Cambria Math" panose="02040503050406030204" pitchFamily="18" charset="0"/>
                          </a:rPr>
                        </m:ctrlPr>
                      </m:sSubPr>
                      <m:e>
                        <m:r>
                          <a:rPr lang="es-ES" b="0" i="1" smtClean="0">
                            <a:latin typeface="Cambria Math" panose="02040503050406030204" pitchFamily="18" charset="0"/>
                          </a:rPr>
                          <m:t>𝑑</m:t>
                        </m:r>
                      </m:e>
                      <m:sub>
                        <m:r>
                          <a:rPr lang="es-ES" b="0" i="1" smtClean="0">
                            <a:latin typeface="Cambria Math" panose="02040503050406030204" pitchFamily="18" charset="0"/>
                          </a:rPr>
                          <m:t>𝑜</m:t>
                        </m:r>
                      </m:sub>
                    </m:sSub>
                  </m:oMath>
                </a14:m>
                <a:r>
                  <a:rPr lang="es-CL" dirty="0" smtClean="0"/>
                  <a:t> es la distancia del objeto  medida desde la lente y </a:t>
                </a:r>
                <a14:m>
                  <m:oMath xmlns:m="http://schemas.openxmlformats.org/officeDocument/2006/math">
                    <m:sSub>
                      <m:sSubPr>
                        <m:ctrlPr>
                          <a:rPr lang="es-CL" i="1" smtClean="0">
                            <a:latin typeface="Cambria Math" panose="02040503050406030204" pitchFamily="18" charset="0"/>
                          </a:rPr>
                        </m:ctrlPr>
                      </m:sSubPr>
                      <m:e>
                        <m:r>
                          <a:rPr lang="es-ES" b="0" i="1" smtClean="0">
                            <a:latin typeface="Cambria Math" panose="02040503050406030204" pitchFamily="18" charset="0"/>
                          </a:rPr>
                          <m:t>𝑑</m:t>
                        </m:r>
                      </m:e>
                      <m:sub>
                        <m:r>
                          <a:rPr lang="es-ES" b="0" i="1" smtClean="0">
                            <a:latin typeface="Cambria Math" panose="02040503050406030204" pitchFamily="18" charset="0"/>
                          </a:rPr>
                          <m:t>𝑖</m:t>
                        </m:r>
                      </m:sub>
                    </m:sSub>
                  </m:oMath>
                </a14:m>
                <a:r>
                  <a:rPr lang="es-CL" dirty="0" smtClean="0"/>
                  <a:t>  es la distancia de la imagen medida desde  la lente  y f es la distancia focal medida desde la lente .</a:t>
                </a:r>
              </a:p>
              <a:p>
                <a:r>
                  <a:rPr lang="es-ES" dirty="0" smtClean="0"/>
                  <a:t>Se considera que las lentes son delgadas y los rayos de luz son  paraxiales ( lo más cercanos al eje).</a:t>
                </a:r>
                <a:endParaRPr lang="es-CL" dirty="0"/>
              </a:p>
            </p:txBody>
          </p:sp>
        </mc:Choice>
        <mc:Fallback xmlns="">
          <p:sp>
            <p:nvSpPr>
              <p:cNvPr id="3" name="Marcador de contenido 2"/>
              <p:cNvSpPr>
                <a:spLocks noGrp="1" noRot="1" noChangeAspect="1" noMove="1" noResize="1" noEditPoints="1" noAdjustHandles="1" noChangeArrowheads="1" noChangeShapeType="1" noTextEdit="1"/>
              </p:cNvSpPr>
              <p:nvPr>
                <p:ph idx="1"/>
              </p:nvPr>
            </p:nvSpPr>
            <p:spPr>
              <a:xfrm>
                <a:off x="467544" y="1259632"/>
                <a:ext cx="8147248" cy="4846320"/>
              </a:xfrm>
              <a:blipFill rotWithShape="0">
                <a:blip r:embed="rId2"/>
                <a:stretch>
                  <a:fillRect l="-524" t="-1258" r="-1871"/>
                </a:stretch>
              </a:blipFill>
            </p:spPr>
            <p:txBody>
              <a:bodyPr/>
              <a:lstStyle/>
              <a:p>
                <a:r>
                  <a:rPr lang="es-CL">
                    <a:noFill/>
                  </a:rPr>
                  <a:t> </a:t>
                </a:r>
              </a:p>
            </p:txBody>
          </p:sp>
        </mc:Fallback>
      </mc:AlternateContent>
    </p:spTree>
    <p:extLst>
      <p:ext uri="{BB962C8B-B14F-4D97-AF65-F5344CB8AC3E}">
        <p14:creationId xmlns:p14="http://schemas.microsoft.com/office/powerpoint/2010/main" val="5702421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10163" y="260648"/>
            <a:ext cx="7239000" cy="626328"/>
          </a:xfrm>
        </p:spPr>
        <p:txBody>
          <a:bodyPr/>
          <a:lstStyle/>
          <a:p>
            <a:r>
              <a:rPr lang="es-ES" dirty="0" smtClean="0"/>
              <a:t>Convención de signos.</a:t>
            </a:r>
            <a:endParaRPr lang="es-CL" dirty="0"/>
          </a:p>
        </p:txBody>
      </p:sp>
      <mc:AlternateContent xmlns:mc="http://schemas.openxmlformats.org/markup-compatibility/2006" xmlns:a14="http://schemas.microsoft.com/office/drawing/2010/main">
        <mc:Choice Requires="a14">
          <p:sp>
            <p:nvSpPr>
              <p:cNvPr id="3" name="Marcador de contenido 2"/>
              <p:cNvSpPr>
                <a:spLocks noGrp="1"/>
              </p:cNvSpPr>
              <p:nvPr>
                <p:ph idx="1"/>
              </p:nvPr>
            </p:nvSpPr>
            <p:spPr>
              <a:xfrm>
                <a:off x="0" y="1052736"/>
                <a:ext cx="8820472" cy="4846320"/>
              </a:xfrm>
            </p:spPr>
            <p:txBody>
              <a:bodyPr>
                <a:normAutofit fontScale="40000" lnSpcReduction="20000"/>
              </a:bodyPr>
              <a:lstStyle/>
              <a:p>
                <a:pPr marL="0" indent="0">
                  <a:buNone/>
                </a:pPr>
                <a:endParaRPr lang="es-ES" dirty="0" smtClean="0"/>
              </a:p>
              <a:p>
                <a:endParaRPr lang="es-ES" dirty="0"/>
              </a:p>
              <a:p>
                <a14:m>
                  <m:oMath xmlns:m="http://schemas.openxmlformats.org/officeDocument/2006/math">
                    <m:sSub>
                      <m:sSubPr>
                        <m:ctrlPr>
                          <a:rPr lang="es-CL" sz="5100" i="1" smtClean="0">
                            <a:latin typeface="Cambria Math" panose="02040503050406030204" pitchFamily="18" charset="0"/>
                          </a:rPr>
                        </m:ctrlPr>
                      </m:sSubPr>
                      <m:e>
                        <m:r>
                          <a:rPr lang="es-ES" sz="5100" b="0" i="1" smtClean="0">
                            <a:latin typeface="Cambria Math" panose="02040503050406030204" pitchFamily="18" charset="0"/>
                          </a:rPr>
                          <m:t>𝑑</m:t>
                        </m:r>
                      </m:e>
                      <m:sub>
                        <m:r>
                          <a:rPr lang="es-ES" sz="5100" b="0" i="1" smtClean="0">
                            <a:latin typeface="Cambria Math" panose="02040503050406030204" pitchFamily="18" charset="0"/>
                          </a:rPr>
                          <m:t>𝑜</m:t>
                        </m:r>
                      </m:sub>
                    </m:sSub>
                    <m:r>
                      <a:rPr lang="es-ES" sz="5100" b="0" i="1" smtClean="0">
                        <a:latin typeface="Cambria Math" panose="02040503050406030204" pitchFamily="18" charset="0"/>
                      </a:rPr>
                      <m:t> , </m:t>
                    </m:r>
                    <m:r>
                      <a:rPr lang="es-ES" sz="5100" b="0" i="1" smtClean="0">
                        <a:latin typeface="Cambria Math" panose="02040503050406030204" pitchFamily="18" charset="0"/>
                      </a:rPr>
                      <m:t>𝑒𝑠</m:t>
                    </m:r>
                    <m:r>
                      <a:rPr lang="es-ES" sz="5100" b="0" i="1" smtClean="0">
                        <a:latin typeface="Cambria Math" panose="02040503050406030204" pitchFamily="18" charset="0"/>
                      </a:rPr>
                      <m:t> </m:t>
                    </m:r>
                    <m:r>
                      <a:rPr lang="es-ES" sz="5100" b="0" i="1" smtClean="0">
                        <a:latin typeface="Cambria Math" panose="02040503050406030204" pitchFamily="18" charset="0"/>
                      </a:rPr>
                      <m:t>𝑝𝑜𝑠𝑖𝑡𝑖𝑣𝑎</m:t>
                    </m:r>
                    <m:r>
                      <a:rPr lang="es-ES" sz="5100" b="0" i="1" smtClean="0">
                        <a:latin typeface="Cambria Math" panose="02040503050406030204" pitchFamily="18" charset="0"/>
                      </a:rPr>
                      <m:t> </m:t>
                    </m:r>
                    <m:r>
                      <a:rPr lang="es-ES" sz="5100" b="0" i="1" smtClean="0">
                        <a:latin typeface="Cambria Math" panose="02040503050406030204" pitchFamily="18" charset="0"/>
                      </a:rPr>
                      <m:t>𝑝𝑎𝑟𝑎</m:t>
                    </m:r>
                    <m:r>
                      <a:rPr lang="es-ES" sz="5100" b="0" i="1" smtClean="0">
                        <a:latin typeface="Cambria Math" panose="02040503050406030204" pitchFamily="18" charset="0"/>
                      </a:rPr>
                      <m:t> </m:t>
                    </m:r>
                    <m:r>
                      <a:rPr lang="es-ES" sz="5100" b="0" i="1" smtClean="0">
                        <a:latin typeface="Cambria Math" panose="02040503050406030204" pitchFamily="18" charset="0"/>
                      </a:rPr>
                      <m:t>𝑢𝑛</m:t>
                    </m:r>
                    <m:r>
                      <a:rPr lang="es-ES" sz="5100" b="0" i="1" smtClean="0">
                        <a:latin typeface="Cambria Math" panose="02040503050406030204" pitchFamily="18" charset="0"/>
                      </a:rPr>
                      <m:t> </m:t>
                    </m:r>
                    <m:r>
                      <a:rPr lang="es-ES" sz="5100" b="0" i="1" smtClean="0">
                        <a:latin typeface="Cambria Math" panose="02040503050406030204" pitchFamily="18" charset="0"/>
                      </a:rPr>
                      <m:t>𝑜𝑏𝑗𝑒𝑡𝑜</m:t>
                    </m:r>
                    <m:r>
                      <a:rPr lang="es-ES" sz="5100" b="0" i="1" smtClean="0">
                        <a:latin typeface="Cambria Math" panose="02040503050406030204" pitchFamily="18" charset="0"/>
                      </a:rPr>
                      <m:t> </m:t>
                    </m:r>
                    <m:r>
                      <a:rPr lang="es-ES" sz="5100" b="0" i="1" smtClean="0">
                        <a:latin typeface="Cambria Math" panose="02040503050406030204" pitchFamily="18" charset="0"/>
                      </a:rPr>
                      <m:t>𝑟𝑒𝑎𝑙</m:t>
                    </m:r>
                    <m:r>
                      <a:rPr lang="es-ES" sz="5100" b="0" i="1" smtClean="0">
                        <a:latin typeface="Cambria Math" panose="02040503050406030204" pitchFamily="18" charset="0"/>
                      </a:rPr>
                      <m:t>  </m:t>
                    </m:r>
                    <m:r>
                      <a:rPr lang="es-ES" sz="5100" b="0" i="1" smtClean="0">
                        <a:latin typeface="Cambria Math" panose="02040503050406030204" pitchFamily="18" charset="0"/>
                      </a:rPr>
                      <m:t>𝑦</m:t>
                    </m:r>
                    <m:r>
                      <a:rPr lang="es-ES" sz="5100" b="0" i="1" smtClean="0">
                        <a:latin typeface="Cambria Math" panose="02040503050406030204" pitchFamily="18" charset="0"/>
                      </a:rPr>
                      <m:t> </m:t>
                    </m:r>
                    <m:r>
                      <a:rPr lang="es-ES" sz="5100" b="0" i="1" smtClean="0">
                        <a:latin typeface="Cambria Math" panose="02040503050406030204" pitchFamily="18" charset="0"/>
                      </a:rPr>
                      <m:t>𝑛𝑒𝑔𝑎𝑡𝑖𝑣𝑎</m:t>
                    </m:r>
                    <m:r>
                      <a:rPr lang="es-ES" sz="5100" b="0" i="1" smtClean="0">
                        <a:latin typeface="Cambria Math" panose="02040503050406030204" pitchFamily="18" charset="0"/>
                      </a:rPr>
                      <m:t> </m:t>
                    </m:r>
                    <m:r>
                      <a:rPr lang="es-ES" sz="5100" b="0" i="1" smtClean="0">
                        <a:latin typeface="Cambria Math" panose="02040503050406030204" pitchFamily="18" charset="0"/>
                      </a:rPr>
                      <m:t>𝑝𝑎𝑟𝑎</m:t>
                    </m:r>
                    <m:r>
                      <a:rPr lang="es-ES" sz="5100" b="0" i="1" smtClean="0">
                        <a:latin typeface="Cambria Math" panose="02040503050406030204" pitchFamily="18" charset="0"/>
                      </a:rPr>
                      <m:t> </m:t>
                    </m:r>
                    <m:r>
                      <a:rPr lang="es-ES" sz="5100" b="0" i="1" smtClean="0">
                        <a:latin typeface="Cambria Math" panose="02040503050406030204" pitchFamily="18" charset="0"/>
                      </a:rPr>
                      <m:t>𝑢𝑛</m:t>
                    </m:r>
                    <m:r>
                      <a:rPr lang="es-ES" sz="5100" b="0" i="1" smtClean="0">
                        <a:latin typeface="Cambria Math" panose="02040503050406030204" pitchFamily="18" charset="0"/>
                      </a:rPr>
                      <m:t> </m:t>
                    </m:r>
                    <m:r>
                      <a:rPr lang="es-ES" sz="5100" b="0" i="1" smtClean="0">
                        <a:latin typeface="Cambria Math" panose="02040503050406030204" pitchFamily="18" charset="0"/>
                      </a:rPr>
                      <m:t>𝑜𝑏𝑗𝑒𝑡𝑜</m:t>
                    </m:r>
                    <m:r>
                      <a:rPr lang="es-ES" sz="5100" b="0" i="1" smtClean="0">
                        <a:latin typeface="Cambria Math" panose="02040503050406030204" pitchFamily="18" charset="0"/>
                      </a:rPr>
                      <m:t> </m:t>
                    </m:r>
                    <m:r>
                      <a:rPr lang="es-ES" sz="5100" b="0" i="1" smtClean="0">
                        <a:latin typeface="Cambria Math" panose="02040503050406030204" pitchFamily="18" charset="0"/>
                      </a:rPr>
                      <m:t>𝑣𝑖𝑟𝑡𝑢𝑎𝑙</m:t>
                    </m:r>
                    <m:r>
                      <a:rPr lang="es-ES" sz="5100" b="0" i="1" smtClean="0">
                        <a:latin typeface="Cambria Math" panose="02040503050406030204" pitchFamily="18" charset="0"/>
                      </a:rPr>
                      <m:t>.</m:t>
                    </m:r>
                  </m:oMath>
                </a14:m>
                <a:endParaRPr lang="es-ES" sz="5100" b="0" dirty="0" smtClean="0"/>
              </a:p>
              <a:p>
                <a14:m>
                  <m:oMath xmlns:m="http://schemas.openxmlformats.org/officeDocument/2006/math">
                    <m:sSub>
                      <m:sSubPr>
                        <m:ctrlPr>
                          <a:rPr lang="es-CL" sz="5100" i="1" smtClean="0">
                            <a:latin typeface="Cambria Math" panose="02040503050406030204" pitchFamily="18" charset="0"/>
                          </a:rPr>
                        </m:ctrlPr>
                      </m:sSubPr>
                      <m:e>
                        <m:r>
                          <a:rPr lang="es-ES" sz="5100" b="0" i="1" smtClean="0">
                            <a:latin typeface="Cambria Math" panose="02040503050406030204" pitchFamily="18" charset="0"/>
                          </a:rPr>
                          <m:t>𝑑</m:t>
                        </m:r>
                      </m:e>
                      <m:sub>
                        <m:r>
                          <a:rPr lang="es-ES" sz="5100" b="0" i="1" smtClean="0">
                            <a:latin typeface="Cambria Math" panose="02040503050406030204" pitchFamily="18" charset="0"/>
                          </a:rPr>
                          <m:t>𝑖</m:t>
                        </m:r>
                      </m:sub>
                    </m:sSub>
                    <m:r>
                      <a:rPr lang="es-ES" sz="5100" b="0" i="1" smtClean="0">
                        <a:latin typeface="Cambria Math" panose="02040503050406030204" pitchFamily="18" charset="0"/>
                      </a:rPr>
                      <m:t> , </m:t>
                    </m:r>
                    <m:r>
                      <a:rPr lang="es-ES" sz="5100" b="0" i="1" smtClean="0">
                        <a:latin typeface="Cambria Math" panose="02040503050406030204" pitchFamily="18" charset="0"/>
                      </a:rPr>
                      <m:t>𝑒𝑠</m:t>
                    </m:r>
                    <m:r>
                      <a:rPr lang="es-ES" sz="5100" b="0" i="1" smtClean="0">
                        <a:latin typeface="Cambria Math" panose="02040503050406030204" pitchFamily="18" charset="0"/>
                      </a:rPr>
                      <m:t> </m:t>
                    </m:r>
                    <m:r>
                      <a:rPr lang="es-ES" sz="5100" b="0" i="1" smtClean="0">
                        <a:latin typeface="Cambria Math" panose="02040503050406030204" pitchFamily="18" charset="0"/>
                      </a:rPr>
                      <m:t>𝑝𝑜𝑠𝑖𝑡𝑖𝑣𝑎</m:t>
                    </m:r>
                    <m:r>
                      <a:rPr lang="es-ES" sz="5100" b="0" i="1" smtClean="0">
                        <a:latin typeface="Cambria Math" panose="02040503050406030204" pitchFamily="18" charset="0"/>
                      </a:rPr>
                      <m:t> </m:t>
                    </m:r>
                    <m:r>
                      <a:rPr lang="es-ES" sz="5100" b="0" i="1" smtClean="0">
                        <a:latin typeface="Cambria Math" panose="02040503050406030204" pitchFamily="18" charset="0"/>
                      </a:rPr>
                      <m:t>𝑝𝑎𝑟𝑎</m:t>
                    </m:r>
                    <m:r>
                      <a:rPr lang="es-ES" sz="5100" b="0" i="1" smtClean="0">
                        <a:latin typeface="Cambria Math" panose="02040503050406030204" pitchFamily="18" charset="0"/>
                      </a:rPr>
                      <m:t> </m:t>
                    </m:r>
                    <m:r>
                      <a:rPr lang="es-ES" sz="5100" b="0" i="1" smtClean="0">
                        <a:latin typeface="Cambria Math" panose="02040503050406030204" pitchFamily="18" charset="0"/>
                      </a:rPr>
                      <m:t>𝑢𝑛𝑎</m:t>
                    </m:r>
                    <m:r>
                      <a:rPr lang="es-ES" sz="5100" b="0" i="1" smtClean="0">
                        <a:latin typeface="Cambria Math" panose="02040503050406030204" pitchFamily="18" charset="0"/>
                      </a:rPr>
                      <m:t> </m:t>
                    </m:r>
                    <m:r>
                      <a:rPr lang="es-ES" sz="5100" b="0" i="1" smtClean="0">
                        <a:latin typeface="Cambria Math" panose="02040503050406030204" pitchFamily="18" charset="0"/>
                      </a:rPr>
                      <m:t>𝑖𝑚𝑎𝑔𝑒𝑛</m:t>
                    </m:r>
                    <m:r>
                      <a:rPr lang="es-ES" sz="5100" b="0" i="1" smtClean="0">
                        <a:latin typeface="Cambria Math" panose="02040503050406030204" pitchFamily="18" charset="0"/>
                      </a:rPr>
                      <m:t> </m:t>
                    </m:r>
                    <m:r>
                      <a:rPr lang="es-ES" sz="5100" b="0" i="1" smtClean="0">
                        <a:latin typeface="Cambria Math" panose="02040503050406030204" pitchFamily="18" charset="0"/>
                      </a:rPr>
                      <m:t>𝑟𝑒𝑎𝑙</m:t>
                    </m:r>
                    <m:r>
                      <a:rPr lang="es-ES" sz="5100" b="0" i="1" smtClean="0">
                        <a:latin typeface="Cambria Math" panose="02040503050406030204" pitchFamily="18" charset="0"/>
                      </a:rPr>
                      <m:t> </m:t>
                    </m:r>
                    <m:r>
                      <a:rPr lang="es-ES" sz="5100" b="0" i="1" smtClean="0">
                        <a:latin typeface="Cambria Math" panose="02040503050406030204" pitchFamily="18" charset="0"/>
                      </a:rPr>
                      <m:t>𝑦</m:t>
                    </m:r>
                    <m:r>
                      <a:rPr lang="es-ES" sz="5100" b="0" i="1" smtClean="0">
                        <a:latin typeface="Cambria Math" panose="02040503050406030204" pitchFamily="18" charset="0"/>
                      </a:rPr>
                      <m:t> </m:t>
                    </m:r>
                    <m:r>
                      <a:rPr lang="es-ES" sz="5100" b="0" i="1" smtClean="0">
                        <a:latin typeface="Cambria Math" panose="02040503050406030204" pitchFamily="18" charset="0"/>
                      </a:rPr>
                      <m:t>𝑛𝑒𝑔𝑎𝑡𝑖𝑣𝑎</m:t>
                    </m:r>
                    <m:r>
                      <a:rPr lang="es-ES" sz="5100" b="0" i="1" smtClean="0">
                        <a:latin typeface="Cambria Math" panose="02040503050406030204" pitchFamily="18" charset="0"/>
                      </a:rPr>
                      <m:t> </m:t>
                    </m:r>
                    <m:r>
                      <a:rPr lang="es-ES" sz="5100" b="0" i="1" smtClean="0">
                        <a:latin typeface="Cambria Math" panose="02040503050406030204" pitchFamily="18" charset="0"/>
                      </a:rPr>
                      <m:t>𝑝𝑎𝑟𝑎</m:t>
                    </m:r>
                    <m:r>
                      <a:rPr lang="es-ES" sz="5100" b="0" i="1" smtClean="0">
                        <a:latin typeface="Cambria Math" panose="02040503050406030204" pitchFamily="18" charset="0"/>
                      </a:rPr>
                      <m:t> </m:t>
                    </m:r>
                    <m:r>
                      <a:rPr lang="es-ES" sz="5100" b="0" i="1" smtClean="0">
                        <a:latin typeface="Cambria Math" panose="02040503050406030204" pitchFamily="18" charset="0"/>
                      </a:rPr>
                      <m:t>𝑢𝑛𝑎</m:t>
                    </m:r>
                    <m:r>
                      <a:rPr lang="es-ES" sz="5100" b="0" i="1" smtClean="0">
                        <a:latin typeface="Cambria Math" panose="02040503050406030204" pitchFamily="18" charset="0"/>
                      </a:rPr>
                      <m:t> </m:t>
                    </m:r>
                    <m:r>
                      <a:rPr lang="es-ES" sz="5100" b="0" i="1" smtClean="0">
                        <a:latin typeface="Cambria Math" panose="02040503050406030204" pitchFamily="18" charset="0"/>
                      </a:rPr>
                      <m:t>𝑖𝑚𝑎𝑔𝑒𝑛</m:t>
                    </m:r>
                    <m:r>
                      <a:rPr lang="es-ES" sz="5100" b="0" i="1" smtClean="0">
                        <a:latin typeface="Cambria Math" panose="02040503050406030204" pitchFamily="18" charset="0"/>
                      </a:rPr>
                      <m:t> </m:t>
                    </m:r>
                    <m:r>
                      <a:rPr lang="es-ES" sz="5100" b="0" i="1" smtClean="0">
                        <a:latin typeface="Cambria Math" panose="02040503050406030204" pitchFamily="18" charset="0"/>
                      </a:rPr>
                      <m:t>𝑣𝑖𝑟𝑡𝑢𝑎𝑙</m:t>
                    </m:r>
                    <m:r>
                      <a:rPr lang="es-ES" sz="5100" b="0" i="1" smtClean="0">
                        <a:latin typeface="Cambria Math" panose="02040503050406030204" pitchFamily="18" charset="0"/>
                      </a:rPr>
                      <m:t>.</m:t>
                    </m:r>
                  </m:oMath>
                </a14:m>
                <a:endParaRPr lang="es-ES" sz="5100" b="0" dirty="0" smtClean="0"/>
              </a:p>
              <a:p>
                <a:r>
                  <a:rPr lang="es-ES" sz="5100" dirty="0"/>
                  <a:t>f</a:t>
                </a:r>
                <a:r>
                  <a:rPr lang="es-ES" sz="5100" dirty="0" smtClean="0"/>
                  <a:t> , es positiva para una lente convergente y negativa para una lente divergente.</a:t>
                </a:r>
              </a:p>
              <a:p>
                <a:endParaRPr lang="es-ES" sz="5100" dirty="0" smtClean="0"/>
              </a:p>
              <a:p>
                <a:r>
                  <a:rPr lang="es-CL" sz="5100" dirty="0" smtClean="0"/>
                  <a:t>Amplificación real=</a:t>
                </a:r>
                <a14:m>
                  <m:oMath xmlns:m="http://schemas.openxmlformats.org/officeDocument/2006/math">
                    <m:f>
                      <m:fPr>
                        <m:ctrlPr>
                          <a:rPr lang="es-CL" sz="5100" i="1" smtClean="0">
                            <a:latin typeface="Cambria Math" panose="02040503050406030204" pitchFamily="18" charset="0"/>
                          </a:rPr>
                        </m:ctrlPr>
                      </m:fPr>
                      <m:num>
                        <m:r>
                          <a:rPr lang="es-ES" sz="5100" b="0" i="1" smtClean="0">
                            <a:latin typeface="Cambria Math" panose="02040503050406030204" pitchFamily="18" charset="0"/>
                          </a:rPr>
                          <m:t>𝑡𝑎𝑚𝑎</m:t>
                        </m:r>
                        <m:r>
                          <a:rPr lang="es-ES" sz="5100" b="0" i="1" smtClean="0">
                            <a:latin typeface="Cambria Math" panose="02040503050406030204" pitchFamily="18" charset="0"/>
                          </a:rPr>
                          <m:t>ñ</m:t>
                        </m:r>
                        <m:r>
                          <a:rPr lang="es-ES" sz="5100" b="0" i="1" smtClean="0">
                            <a:latin typeface="Cambria Math" panose="02040503050406030204" pitchFamily="18" charset="0"/>
                          </a:rPr>
                          <m:t>𝑜</m:t>
                        </m:r>
                        <m:r>
                          <a:rPr lang="es-ES" sz="5100" b="0" i="1" smtClean="0">
                            <a:latin typeface="Cambria Math" panose="02040503050406030204" pitchFamily="18" charset="0"/>
                          </a:rPr>
                          <m:t> </m:t>
                        </m:r>
                        <m:r>
                          <a:rPr lang="es-ES" sz="5100" b="0" i="1" smtClean="0">
                            <a:latin typeface="Cambria Math" panose="02040503050406030204" pitchFamily="18" charset="0"/>
                          </a:rPr>
                          <m:t>𝑑𝑒</m:t>
                        </m:r>
                        <m:r>
                          <a:rPr lang="es-ES" sz="5100" b="0" i="1" smtClean="0">
                            <a:latin typeface="Cambria Math" panose="02040503050406030204" pitchFamily="18" charset="0"/>
                          </a:rPr>
                          <m:t> </m:t>
                        </m:r>
                        <m:r>
                          <a:rPr lang="es-ES" sz="5100" b="0" i="1" smtClean="0">
                            <a:latin typeface="Cambria Math" panose="02040503050406030204" pitchFamily="18" charset="0"/>
                          </a:rPr>
                          <m:t>𝑙𝑎</m:t>
                        </m:r>
                        <m:r>
                          <a:rPr lang="es-ES" sz="5100" b="0" i="1" smtClean="0">
                            <a:latin typeface="Cambria Math" panose="02040503050406030204" pitchFamily="18" charset="0"/>
                          </a:rPr>
                          <m:t> </m:t>
                        </m:r>
                        <m:r>
                          <a:rPr lang="es-ES" sz="5100" b="0" i="1" smtClean="0">
                            <a:latin typeface="Cambria Math" panose="02040503050406030204" pitchFamily="18" charset="0"/>
                          </a:rPr>
                          <m:t>𝑖𝑚𝑎𝑔𝑒𝑛</m:t>
                        </m:r>
                      </m:num>
                      <m:den>
                        <m:r>
                          <a:rPr lang="es-ES" sz="5100" b="0" i="1" smtClean="0">
                            <a:latin typeface="Cambria Math" panose="02040503050406030204" pitchFamily="18" charset="0"/>
                          </a:rPr>
                          <m:t>𝑡𝑎𝑠𝑚𝑎𝑠</m:t>
                        </m:r>
                        <m:r>
                          <a:rPr lang="es-ES" sz="5100" b="0" i="1" smtClean="0">
                            <a:latin typeface="Cambria Math" panose="02040503050406030204" pitchFamily="18" charset="0"/>
                          </a:rPr>
                          <m:t>ñ</m:t>
                        </m:r>
                        <m:r>
                          <a:rPr lang="es-ES" sz="5100" b="0" i="1" smtClean="0">
                            <a:latin typeface="Cambria Math" panose="02040503050406030204" pitchFamily="18" charset="0"/>
                          </a:rPr>
                          <m:t>𝑜</m:t>
                        </m:r>
                        <m:r>
                          <a:rPr lang="es-ES" sz="5100" b="0" i="1" smtClean="0">
                            <a:latin typeface="Cambria Math" panose="02040503050406030204" pitchFamily="18" charset="0"/>
                          </a:rPr>
                          <m:t> </m:t>
                        </m:r>
                        <m:r>
                          <a:rPr lang="es-ES" sz="5100" b="0" i="1" smtClean="0">
                            <a:latin typeface="Cambria Math" panose="02040503050406030204" pitchFamily="18" charset="0"/>
                          </a:rPr>
                          <m:t>𝑑𝑒𝑙</m:t>
                        </m:r>
                        <m:r>
                          <a:rPr lang="es-ES" sz="5100" b="0" i="1" smtClean="0">
                            <a:latin typeface="Cambria Math" panose="02040503050406030204" pitchFamily="18" charset="0"/>
                          </a:rPr>
                          <m:t> </m:t>
                        </m:r>
                        <m:r>
                          <a:rPr lang="es-ES" sz="5100" b="0" i="1" smtClean="0">
                            <a:latin typeface="Cambria Math" panose="02040503050406030204" pitchFamily="18" charset="0"/>
                          </a:rPr>
                          <m:t>𝑜𝑏𝑗𝑒𝑡𝑜</m:t>
                        </m:r>
                      </m:den>
                    </m:f>
                  </m:oMath>
                </a14:m>
                <a:r>
                  <a:rPr lang="es-CL" sz="5100" dirty="0" smtClean="0"/>
                  <a:t>=</a:t>
                </a:r>
                <a14:m>
                  <m:oMath xmlns:m="http://schemas.openxmlformats.org/officeDocument/2006/math">
                    <m:f>
                      <m:fPr>
                        <m:ctrlPr>
                          <a:rPr lang="es-CL" sz="5100" i="1" dirty="0" smtClean="0">
                            <a:latin typeface="Cambria Math" panose="02040503050406030204" pitchFamily="18" charset="0"/>
                          </a:rPr>
                        </m:ctrlPr>
                      </m:fPr>
                      <m:num>
                        <m:r>
                          <a:rPr lang="es-ES" sz="5100" b="0" i="1" dirty="0" smtClean="0">
                            <a:latin typeface="Cambria Math" panose="02040503050406030204" pitchFamily="18" charset="0"/>
                          </a:rPr>
                          <m:t>𝑑𝑖𝑠𝑡𝑎𝑛𝑐𝑖𝑎</m:t>
                        </m:r>
                        <m:r>
                          <a:rPr lang="es-ES" sz="5100" b="0" i="1" dirty="0" smtClean="0">
                            <a:latin typeface="Cambria Math" panose="02040503050406030204" pitchFamily="18" charset="0"/>
                          </a:rPr>
                          <m:t> </m:t>
                        </m:r>
                        <m:r>
                          <a:rPr lang="es-ES" sz="5100" b="0" i="1" dirty="0" smtClean="0">
                            <a:latin typeface="Cambria Math" panose="02040503050406030204" pitchFamily="18" charset="0"/>
                          </a:rPr>
                          <m:t>𝑒𝑛𝑡𝑟𝑒</m:t>
                        </m:r>
                        <m:r>
                          <a:rPr lang="es-ES" sz="5100" b="0" i="1" dirty="0" smtClean="0">
                            <a:latin typeface="Cambria Math" panose="02040503050406030204" pitchFamily="18" charset="0"/>
                          </a:rPr>
                          <m:t> </m:t>
                        </m:r>
                        <m:r>
                          <a:rPr lang="es-ES" sz="5100" b="0" i="1" dirty="0" smtClean="0">
                            <a:latin typeface="Cambria Math" panose="02040503050406030204" pitchFamily="18" charset="0"/>
                          </a:rPr>
                          <m:t>𝑙𝑎</m:t>
                        </m:r>
                        <m:r>
                          <a:rPr lang="es-ES" sz="5100" b="0" i="1" dirty="0" smtClean="0">
                            <a:latin typeface="Cambria Math" panose="02040503050406030204" pitchFamily="18" charset="0"/>
                          </a:rPr>
                          <m:t> </m:t>
                        </m:r>
                        <m:r>
                          <a:rPr lang="es-ES" sz="5100" b="0" i="1" dirty="0" smtClean="0">
                            <a:latin typeface="Cambria Math" panose="02040503050406030204" pitchFamily="18" charset="0"/>
                          </a:rPr>
                          <m:t>𝑖𝑚𝑎𝑔𝑒𝑛</m:t>
                        </m:r>
                        <m:r>
                          <a:rPr lang="es-ES" sz="5100" b="0" i="1" dirty="0" smtClean="0">
                            <a:latin typeface="Cambria Math" panose="02040503050406030204" pitchFamily="18" charset="0"/>
                          </a:rPr>
                          <m:t> </m:t>
                        </m:r>
                        <m:r>
                          <a:rPr lang="es-ES" sz="5100" b="0" i="1" dirty="0" smtClean="0">
                            <a:latin typeface="Cambria Math" panose="02040503050406030204" pitchFamily="18" charset="0"/>
                          </a:rPr>
                          <m:t>𝑦</m:t>
                        </m:r>
                        <m:r>
                          <a:rPr lang="es-ES" sz="5100" b="0" i="1" dirty="0" smtClean="0">
                            <a:latin typeface="Cambria Math" panose="02040503050406030204" pitchFamily="18" charset="0"/>
                          </a:rPr>
                          <m:t> </m:t>
                        </m:r>
                        <m:r>
                          <a:rPr lang="es-ES" sz="5100" b="0" i="1" dirty="0" smtClean="0">
                            <a:latin typeface="Cambria Math" panose="02040503050406030204" pitchFamily="18" charset="0"/>
                          </a:rPr>
                          <m:t>𝑙𝑎</m:t>
                        </m:r>
                        <m:r>
                          <a:rPr lang="es-ES" sz="5100" b="0" i="1" dirty="0" smtClean="0">
                            <a:latin typeface="Cambria Math" panose="02040503050406030204" pitchFamily="18" charset="0"/>
                          </a:rPr>
                          <m:t> </m:t>
                        </m:r>
                        <m:r>
                          <a:rPr lang="es-ES" sz="5100" b="0" i="1" dirty="0" smtClean="0">
                            <a:latin typeface="Cambria Math" panose="02040503050406030204" pitchFamily="18" charset="0"/>
                          </a:rPr>
                          <m:t>𝑙𝑒𝑛𝑡𝑒</m:t>
                        </m:r>
                      </m:num>
                      <m:den>
                        <m:r>
                          <a:rPr lang="es-ES" sz="5100" b="0" i="1" dirty="0" smtClean="0">
                            <a:latin typeface="Cambria Math" panose="02040503050406030204" pitchFamily="18" charset="0"/>
                          </a:rPr>
                          <m:t>𝑑𝑖𝑠𝑡𝑎𝑛𝑐𝑖𝑎</m:t>
                        </m:r>
                        <m:r>
                          <a:rPr lang="es-ES" sz="5100" b="0" i="1" dirty="0" smtClean="0">
                            <a:latin typeface="Cambria Math" panose="02040503050406030204" pitchFamily="18" charset="0"/>
                          </a:rPr>
                          <m:t> </m:t>
                        </m:r>
                        <m:r>
                          <a:rPr lang="es-ES" sz="5100" b="0" i="1" dirty="0" smtClean="0">
                            <a:latin typeface="Cambria Math" panose="02040503050406030204" pitchFamily="18" charset="0"/>
                          </a:rPr>
                          <m:t>𝑒𝑛𝑡𝑟𝑒</m:t>
                        </m:r>
                        <m:r>
                          <a:rPr lang="es-ES" sz="5100" b="0" i="1" dirty="0" smtClean="0">
                            <a:latin typeface="Cambria Math" panose="02040503050406030204" pitchFamily="18" charset="0"/>
                          </a:rPr>
                          <m:t> </m:t>
                        </m:r>
                        <m:r>
                          <a:rPr lang="es-ES" sz="5100" b="0" i="1" dirty="0" smtClean="0">
                            <a:latin typeface="Cambria Math" panose="02040503050406030204" pitchFamily="18" charset="0"/>
                          </a:rPr>
                          <m:t>𝑒𝑙</m:t>
                        </m:r>
                        <m:r>
                          <a:rPr lang="es-ES" sz="5100" b="0" i="1" dirty="0" smtClean="0">
                            <a:latin typeface="Cambria Math" panose="02040503050406030204" pitchFamily="18" charset="0"/>
                          </a:rPr>
                          <m:t> </m:t>
                        </m:r>
                        <m:r>
                          <a:rPr lang="es-ES" sz="5100" b="0" i="1" dirty="0" smtClean="0">
                            <a:latin typeface="Cambria Math" panose="02040503050406030204" pitchFamily="18" charset="0"/>
                          </a:rPr>
                          <m:t>𝑜𝑏𝑗𝑒𝑡𝑜</m:t>
                        </m:r>
                        <m:r>
                          <a:rPr lang="es-ES" sz="5100" b="0" i="1" dirty="0" smtClean="0">
                            <a:latin typeface="Cambria Math" panose="02040503050406030204" pitchFamily="18" charset="0"/>
                          </a:rPr>
                          <m:t> </m:t>
                        </m:r>
                        <m:r>
                          <a:rPr lang="es-ES" sz="5100" b="0" i="1" dirty="0" smtClean="0">
                            <a:latin typeface="Cambria Math" panose="02040503050406030204" pitchFamily="18" charset="0"/>
                          </a:rPr>
                          <m:t>𝑦</m:t>
                        </m:r>
                        <m:r>
                          <a:rPr lang="es-ES" sz="5100" b="0" i="1" dirty="0" smtClean="0">
                            <a:latin typeface="Cambria Math" panose="02040503050406030204" pitchFamily="18" charset="0"/>
                          </a:rPr>
                          <m:t> </m:t>
                        </m:r>
                        <m:r>
                          <a:rPr lang="es-ES" sz="5100" b="0" i="1" dirty="0" smtClean="0">
                            <a:latin typeface="Cambria Math" panose="02040503050406030204" pitchFamily="18" charset="0"/>
                          </a:rPr>
                          <m:t>𝑙𝑎</m:t>
                        </m:r>
                        <m:r>
                          <a:rPr lang="es-ES" sz="5100" b="0" i="1" dirty="0" smtClean="0">
                            <a:latin typeface="Cambria Math" panose="02040503050406030204" pitchFamily="18" charset="0"/>
                          </a:rPr>
                          <m:t> </m:t>
                        </m:r>
                        <m:r>
                          <a:rPr lang="es-ES" sz="5100" b="0" i="1" dirty="0" smtClean="0">
                            <a:latin typeface="Cambria Math" panose="02040503050406030204" pitchFamily="18" charset="0"/>
                          </a:rPr>
                          <m:t>𝑙𝑒𝑛𝑡𝑒</m:t>
                        </m:r>
                      </m:den>
                    </m:f>
                  </m:oMath>
                </a14:m>
                <a:endParaRPr lang="es-CL" sz="5100" dirty="0"/>
              </a:p>
            </p:txBody>
          </p:sp>
        </mc:Choice>
        <mc:Fallback xmlns="">
          <p:sp>
            <p:nvSpPr>
              <p:cNvPr id="3" name="Marcador de contenido 2"/>
              <p:cNvSpPr>
                <a:spLocks noGrp="1" noRot="1" noChangeAspect="1" noMove="1" noResize="1" noEditPoints="1" noAdjustHandles="1" noChangeArrowheads="1" noChangeShapeType="1" noTextEdit="1"/>
              </p:cNvSpPr>
              <p:nvPr>
                <p:ph idx="1"/>
              </p:nvPr>
            </p:nvSpPr>
            <p:spPr>
              <a:xfrm>
                <a:off x="0" y="1052736"/>
                <a:ext cx="8820472" cy="4846320"/>
              </a:xfrm>
              <a:blipFill rotWithShape="0">
                <a:blip r:embed="rId2"/>
                <a:stretch>
                  <a:fillRect l="-69"/>
                </a:stretch>
              </a:blipFill>
            </p:spPr>
            <p:txBody>
              <a:bodyPr/>
              <a:lstStyle/>
              <a:p>
                <a:r>
                  <a:rPr lang="es-CL">
                    <a:noFill/>
                  </a:rPr>
                  <a:t> </a:t>
                </a:r>
              </a:p>
            </p:txBody>
          </p:sp>
        </mc:Fallback>
      </mc:AlternateContent>
      <p:pic>
        <p:nvPicPr>
          <p:cNvPr id="4" name="Imagen 3"/>
          <p:cNvPicPr/>
          <p:nvPr/>
        </p:nvPicPr>
        <p:blipFill>
          <a:blip r:embed="rId3">
            <a:extLst>
              <a:ext uri="{28A0092B-C50C-407E-A947-70E740481C1C}">
                <a14:useLocalDpi xmlns:a14="http://schemas.microsoft.com/office/drawing/2010/main" val="0"/>
              </a:ext>
            </a:extLst>
          </a:blip>
          <a:srcRect/>
          <a:stretch>
            <a:fillRect/>
          </a:stretch>
        </p:blipFill>
        <p:spPr bwMode="auto">
          <a:xfrm>
            <a:off x="231304" y="4005064"/>
            <a:ext cx="4572000" cy="2625131"/>
          </a:xfrm>
          <a:prstGeom prst="rect">
            <a:avLst/>
          </a:prstGeom>
          <a:noFill/>
          <a:ln>
            <a:noFill/>
          </a:ln>
        </p:spPr>
      </p:pic>
      <p:pic>
        <p:nvPicPr>
          <p:cNvPr id="5" name="Imagen 4"/>
          <p:cNvPicPr/>
          <p:nvPr/>
        </p:nvPicPr>
        <p:blipFill>
          <a:blip r:embed="rId4">
            <a:extLst>
              <a:ext uri="{28A0092B-C50C-407E-A947-70E740481C1C}">
                <a14:useLocalDpi xmlns:a14="http://schemas.microsoft.com/office/drawing/2010/main" val="0"/>
              </a:ext>
            </a:extLst>
          </a:blip>
          <a:srcRect/>
          <a:stretch>
            <a:fillRect/>
          </a:stretch>
        </p:blipFill>
        <p:spPr bwMode="auto">
          <a:xfrm>
            <a:off x="5259335" y="3789040"/>
            <a:ext cx="3686175" cy="2812013"/>
          </a:xfrm>
          <a:prstGeom prst="rect">
            <a:avLst/>
          </a:prstGeom>
          <a:noFill/>
          <a:ln>
            <a:noFill/>
          </a:ln>
        </p:spPr>
      </p:pic>
    </p:spTree>
    <p:extLst>
      <p:ext uri="{BB962C8B-B14F-4D97-AF65-F5344CB8AC3E}">
        <p14:creationId xmlns:p14="http://schemas.microsoft.com/office/powerpoint/2010/main" val="8667665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¿A que llamamos espejo?</a:t>
            </a:r>
            <a:endParaRPr lang="es-CL" dirty="0"/>
          </a:p>
        </p:txBody>
      </p:sp>
      <p:sp>
        <p:nvSpPr>
          <p:cNvPr id="3" name="2 Marcador de contenido"/>
          <p:cNvSpPr>
            <a:spLocks noGrp="1"/>
          </p:cNvSpPr>
          <p:nvPr>
            <p:ph idx="1"/>
          </p:nvPr>
        </p:nvSpPr>
        <p:spPr/>
        <p:txBody>
          <a:bodyPr/>
          <a:lstStyle/>
          <a:p>
            <a:r>
              <a:rPr lang="es-CL" dirty="0" smtClean="0"/>
              <a:t>Por espejo se entiende toda superficie en la cual se produce reflexión especular.</a:t>
            </a:r>
          </a:p>
          <a:p>
            <a:r>
              <a:rPr lang="es-CL" dirty="0" smtClean="0"/>
              <a:t>Son superficies pulimentadas, opacas a la luz y con capacidad reflectora.</a:t>
            </a:r>
          </a:p>
          <a:p>
            <a:r>
              <a:rPr lang="es-CL" dirty="0" smtClean="0"/>
              <a:t>Según la forma de la superficie reflectora, se clasifican en:</a:t>
            </a:r>
          </a:p>
          <a:p>
            <a:pPr marL="1547622" lvl="3" indent="-514350">
              <a:buFont typeface="+mj-lt"/>
              <a:buAutoNum type="romanUcPeriod"/>
            </a:pPr>
            <a:r>
              <a:rPr lang="es-CL" dirty="0" smtClean="0"/>
              <a:t> Planos</a:t>
            </a:r>
          </a:p>
          <a:p>
            <a:pPr marL="1547622" lvl="3" indent="-514350">
              <a:buFont typeface="+mj-lt"/>
              <a:buAutoNum type="romanUcPeriod"/>
            </a:pPr>
            <a:r>
              <a:rPr lang="es-CL" dirty="0" smtClean="0"/>
              <a:t>Curvos</a:t>
            </a:r>
            <a:endParaRPr lang="es-CL"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err="1" smtClean="0"/>
              <a:t>observacion</a:t>
            </a:r>
            <a:endParaRPr lang="es-CL" dirty="0"/>
          </a:p>
        </p:txBody>
      </p:sp>
      <p:sp>
        <p:nvSpPr>
          <p:cNvPr id="3" name="Marcador de contenido 2"/>
          <p:cNvSpPr>
            <a:spLocks noGrp="1"/>
          </p:cNvSpPr>
          <p:nvPr>
            <p:ph idx="1"/>
          </p:nvPr>
        </p:nvSpPr>
        <p:spPr/>
        <p:txBody>
          <a:bodyPr/>
          <a:lstStyle/>
          <a:p>
            <a:r>
              <a:rPr lang="es-ES" dirty="0" smtClean="0"/>
              <a:t>La&lt;s lentes convergentes forman imágenes invertidas  uy reales de objetos que se localicen fuera del foco principal.</a:t>
            </a:r>
          </a:p>
          <a:p>
            <a:r>
              <a:rPr lang="es-ES" dirty="0" smtClean="0"/>
              <a:t>Cuando el objeto se localiza entre el foco principal  y la lente , la imagen es virtual ( y del mismo lado en que se encuentra el objeto), derecha y montada. </a:t>
            </a:r>
          </a:p>
          <a:p>
            <a:r>
              <a:rPr lang="es-ES" dirty="0" smtClean="0"/>
              <a:t>Las lentes divergentes solo producen imágenes virtuales y derechas , y mas pequeñas que el objeto.</a:t>
            </a:r>
            <a:endParaRPr lang="es-CL" dirty="0"/>
          </a:p>
        </p:txBody>
      </p:sp>
    </p:spTree>
    <p:extLst>
      <p:ext uri="{BB962C8B-B14F-4D97-AF65-F5344CB8AC3E}">
        <p14:creationId xmlns:p14="http://schemas.microsoft.com/office/powerpoint/2010/main" val="2928307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POTENCIA DE UN LENTE</a:t>
            </a:r>
            <a:endParaRPr lang="es-CL" dirty="0"/>
          </a:p>
        </p:txBody>
      </p:sp>
      <p:sp>
        <p:nvSpPr>
          <p:cNvPr id="3" name="2 Marcador de contenido"/>
          <p:cNvSpPr>
            <a:spLocks noGrp="1"/>
          </p:cNvSpPr>
          <p:nvPr>
            <p:ph idx="1"/>
          </p:nvPr>
        </p:nvSpPr>
        <p:spPr>
          <a:xfrm>
            <a:off x="467544" y="1844824"/>
            <a:ext cx="7239000" cy="4846320"/>
          </a:xfrm>
        </p:spPr>
        <p:txBody>
          <a:bodyPr>
            <a:normAutofit/>
          </a:bodyPr>
          <a:lstStyle/>
          <a:p>
            <a:r>
              <a:rPr lang="es-CL" sz="2000" dirty="0" smtClean="0"/>
              <a:t>Potencia (P):</a:t>
            </a:r>
          </a:p>
          <a:p>
            <a:endParaRPr lang="es-CL" sz="2000" dirty="0" smtClean="0"/>
          </a:p>
          <a:p>
            <a:pPr>
              <a:buNone/>
            </a:pPr>
            <a:r>
              <a:rPr lang="es-CL" sz="2000" dirty="0" smtClean="0"/>
              <a:t>   Corresponde al inverso de la distancia focal medida en metros.</a:t>
            </a:r>
          </a:p>
          <a:p>
            <a:pPr>
              <a:buNone/>
            </a:pPr>
            <a:r>
              <a:rPr lang="es-CL" sz="2000" b="1" dirty="0" smtClean="0">
                <a:effectLst>
                  <a:outerShdw blurRad="38100" dist="38100" dir="2700000" algn="tl">
                    <a:srgbClr val="000000">
                      <a:alpha val="43137"/>
                    </a:srgbClr>
                  </a:outerShdw>
                </a:effectLst>
              </a:rPr>
              <a:t>             </a:t>
            </a:r>
            <a:endParaRPr lang="es-CL" sz="2000" b="1" dirty="0" smtClean="0">
              <a:effectLst>
                <a:outerShdw blurRad="38100" dist="38100" dir="2700000" algn="tl">
                  <a:srgbClr val="000000">
                    <a:alpha val="43137"/>
                  </a:srgbClr>
                </a:outerShdw>
              </a:effectLst>
            </a:endParaRPr>
          </a:p>
          <a:p>
            <a:pPr>
              <a:buNone/>
            </a:pPr>
            <a:r>
              <a:rPr lang="es-CL" sz="2000" b="1" dirty="0" smtClean="0">
                <a:effectLst>
                  <a:outerShdw blurRad="38100" dist="38100" dir="2700000" algn="tl">
                    <a:srgbClr val="000000">
                      <a:alpha val="43137"/>
                    </a:srgbClr>
                  </a:outerShdw>
                </a:effectLst>
              </a:rPr>
              <a:t>                   </a:t>
            </a:r>
            <a:r>
              <a:rPr lang="es-CL" sz="3600" b="1" dirty="0" smtClean="0">
                <a:effectLst>
                  <a:outerShdw blurRad="38100" dist="38100" dir="2700000" algn="tl">
                    <a:srgbClr val="000000">
                      <a:alpha val="43137"/>
                    </a:srgbClr>
                  </a:outerShdw>
                </a:effectLst>
              </a:rPr>
              <a:t>  </a:t>
            </a:r>
            <a:r>
              <a:rPr lang="es-CL" sz="3600" b="1" dirty="0" smtClean="0">
                <a:effectLst>
                  <a:outerShdw blurRad="38100" dist="38100" dir="2700000" algn="tl">
                    <a:srgbClr val="000000">
                      <a:alpha val="43137"/>
                    </a:srgbClr>
                  </a:outerShdw>
                </a:effectLst>
              </a:rPr>
              <a:t>P= </a:t>
            </a:r>
            <a:r>
              <a:rPr lang="es-CL" sz="3600" b="1" dirty="0" smtClean="0">
                <a:effectLst>
                  <a:outerShdw blurRad="38100" dist="38100" dir="2700000" algn="tl">
                    <a:srgbClr val="000000">
                      <a:alpha val="43137"/>
                    </a:srgbClr>
                  </a:outerShdw>
                </a:effectLst>
              </a:rPr>
              <a:t>1/f</a:t>
            </a:r>
          </a:p>
          <a:p>
            <a:pPr>
              <a:buNone/>
            </a:pPr>
            <a:endParaRPr lang="es-ES" sz="3600" b="1" dirty="0">
              <a:effectLst>
                <a:outerShdw blurRad="38100" dist="38100" dir="2700000" algn="tl">
                  <a:srgbClr val="000000">
                    <a:alpha val="43137"/>
                  </a:srgbClr>
                </a:outerShdw>
              </a:effectLst>
            </a:endParaRPr>
          </a:p>
          <a:p>
            <a:pPr>
              <a:buNone/>
            </a:pPr>
            <a:r>
              <a:rPr lang="es-ES" sz="3600" b="1" dirty="0" smtClean="0">
                <a:effectLst>
                  <a:outerShdw blurRad="38100" dist="38100" dir="2700000" algn="tl">
                    <a:srgbClr val="000000">
                      <a:alpha val="43137"/>
                    </a:srgbClr>
                  </a:outerShdw>
                </a:effectLst>
              </a:rPr>
              <a:t>La unidad de la potencia de un lente es la dioptría.</a:t>
            </a:r>
          </a:p>
          <a:p>
            <a:pPr>
              <a:buNone/>
            </a:pPr>
            <a:endParaRPr lang="es-CL" sz="3600" b="1" dirty="0">
              <a:effectLst>
                <a:outerShdw blurRad="38100" dist="38100" dir="2700000" algn="tl">
                  <a:srgbClr val="000000">
                    <a:alpha val="43137"/>
                  </a:srgbClr>
                </a:outerShdw>
              </a:effectLst>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Lentes en contacto</a:t>
            </a:r>
            <a:endParaRPr lang="es-CL" dirty="0"/>
          </a:p>
        </p:txBody>
      </p:sp>
      <mc:AlternateContent xmlns:mc="http://schemas.openxmlformats.org/markup-compatibility/2006">
        <mc:Choice xmlns:a14="http://schemas.microsoft.com/office/drawing/2010/main" Requires="a14">
          <p:sp>
            <p:nvSpPr>
              <p:cNvPr id="3" name="Marcador de contenido 2"/>
              <p:cNvSpPr>
                <a:spLocks noGrp="1"/>
              </p:cNvSpPr>
              <p:nvPr>
                <p:ph idx="1"/>
              </p:nvPr>
            </p:nvSpPr>
            <p:spPr/>
            <p:txBody>
              <a:bodyPr/>
              <a:lstStyle/>
              <a:p>
                <a:r>
                  <a:rPr lang="es-ES" dirty="0" smtClean="0"/>
                  <a:t>Cuando dos lentes delgadas que tienen  distancias focales </a:t>
                </a:r>
                <a14:m>
                  <m:oMath xmlns:m="http://schemas.openxmlformats.org/officeDocument/2006/math">
                    <m:sSub>
                      <m:sSubPr>
                        <m:ctrlPr>
                          <a:rPr lang="es-ES" i="1" smtClean="0">
                            <a:latin typeface="Cambria Math" panose="02040503050406030204" pitchFamily="18" charset="0"/>
                          </a:rPr>
                        </m:ctrlPr>
                      </m:sSubPr>
                      <m:e>
                        <m:r>
                          <a:rPr lang="es-ES" b="0" i="1" smtClean="0">
                            <a:latin typeface="Cambria Math" panose="02040503050406030204" pitchFamily="18" charset="0"/>
                          </a:rPr>
                          <m:t>𝑓</m:t>
                        </m:r>
                      </m:e>
                      <m:sub>
                        <m:r>
                          <a:rPr lang="es-ES" b="0" i="1" smtClean="0">
                            <a:latin typeface="Cambria Math" panose="02040503050406030204" pitchFamily="18" charset="0"/>
                          </a:rPr>
                          <m:t>1</m:t>
                        </m:r>
                      </m:sub>
                    </m:sSub>
                    <m:r>
                      <a:rPr lang="es-ES" b="0" i="1" smtClean="0">
                        <a:latin typeface="Cambria Math" panose="02040503050406030204" pitchFamily="18" charset="0"/>
                      </a:rPr>
                      <m:t> </m:t>
                    </m:r>
                    <m:r>
                      <a:rPr lang="es-ES" b="0" i="1" smtClean="0">
                        <a:latin typeface="Cambria Math" panose="02040503050406030204" pitchFamily="18" charset="0"/>
                      </a:rPr>
                      <m:t>𝑦</m:t>
                    </m:r>
                    <m:r>
                      <a:rPr lang="es-ES" b="0" i="1" smtClean="0">
                        <a:latin typeface="Cambria Math" panose="02040503050406030204" pitchFamily="18" charset="0"/>
                      </a:rPr>
                      <m:t> </m:t>
                    </m:r>
                    <m:sSub>
                      <m:sSubPr>
                        <m:ctrlPr>
                          <a:rPr lang="es-ES" b="0" i="1" smtClean="0">
                            <a:latin typeface="Cambria Math" panose="02040503050406030204" pitchFamily="18" charset="0"/>
                          </a:rPr>
                        </m:ctrlPr>
                      </m:sSubPr>
                      <m:e>
                        <m:r>
                          <a:rPr lang="es-ES" b="0" i="1" smtClean="0">
                            <a:latin typeface="Cambria Math" panose="02040503050406030204" pitchFamily="18" charset="0"/>
                          </a:rPr>
                          <m:t>𝑓</m:t>
                        </m:r>
                      </m:e>
                      <m:sub>
                        <m:r>
                          <a:rPr lang="es-ES" b="0" i="1" smtClean="0">
                            <a:latin typeface="Cambria Math" panose="02040503050406030204" pitchFamily="18" charset="0"/>
                          </a:rPr>
                          <m:t>2</m:t>
                        </m:r>
                      </m:sub>
                    </m:sSub>
                  </m:oMath>
                </a14:m>
                <a:r>
                  <a:rPr lang="es-CL" dirty="0" smtClean="0"/>
                  <a:t> están en contacto , la distancia focal combinada esta dada por:</a:t>
                </a:r>
              </a:p>
              <a:p>
                <a:endParaRPr lang="es-ES" dirty="0"/>
              </a:p>
              <a:p>
                <a14:m>
                  <m:oMath xmlns:m="http://schemas.openxmlformats.org/officeDocument/2006/math">
                    <m:f>
                      <m:fPr>
                        <m:ctrlPr>
                          <a:rPr lang="es-CL" sz="2400" i="1">
                            <a:latin typeface="Cambria Math" panose="02040503050406030204" pitchFamily="18" charset="0"/>
                          </a:rPr>
                        </m:ctrlPr>
                      </m:fPr>
                      <m:num>
                        <m:r>
                          <a:rPr lang="es-ES" sz="2400" i="1">
                            <a:latin typeface="Cambria Math" panose="02040503050406030204" pitchFamily="18" charset="0"/>
                          </a:rPr>
                          <m:t>1</m:t>
                        </m:r>
                      </m:num>
                      <m:den>
                        <m:r>
                          <a:rPr lang="es-ES" sz="2400" i="1">
                            <a:latin typeface="Cambria Math" panose="02040503050406030204" pitchFamily="18" charset="0"/>
                          </a:rPr>
                          <m:t>𝑓</m:t>
                        </m:r>
                      </m:den>
                    </m:f>
                    <m:r>
                      <a:rPr lang="es-ES" sz="2400" i="1">
                        <a:latin typeface="Cambria Math" panose="02040503050406030204" pitchFamily="18" charset="0"/>
                      </a:rPr>
                      <m:t>=</m:t>
                    </m:r>
                    <m:f>
                      <m:fPr>
                        <m:ctrlPr>
                          <a:rPr lang="es-ES" sz="2400" i="1">
                            <a:latin typeface="Cambria Math" panose="02040503050406030204" pitchFamily="18" charset="0"/>
                          </a:rPr>
                        </m:ctrlPr>
                      </m:fPr>
                      <m:num>
                        <m:r>
                          <a:rPr lang="es-ES" sz="2400" i="1">
                            <a:latin typeface="Cambria Math" panose="02040503050406030204" pitchFamily="18" charset="0"/>
                          </a:rPr>
                          <m:t>1</m:t>
                        </m:r>
                      </m:num>
                      <m:den>
                        <m:sSub>
                          <m:sSubPr>
                            <m:ctrlPr>
                              <a:rPr lang="es-ES" sz="2400" i="1">
                                <a:latin typeface="Cambria Math" panose="02040503050406030204" pitchFamily="18" charset="0"/>
                              </a:rPr>
                            </m:ctrlPr>
                          </m:sSubPr>
                          <m:e>
                            <m:r>
                              <a:rPr lang="es-ES" sz="2400" b="0" i="1" smtClean="0">
                                <a:latin typeface="Cambria Math" panose="02040503050406030204" pitchFamily="18" charset="0"/>
                              </a:rPr>
                              <m:t>𝑓</m:t>
                            </m:r>
                          </m:e>
                          <m:sub>
                            <m:r>
                              <a:rPr lang="es-ES" sz="2400" b="0" i="1" smtClean="0">
                                <a:latin typeface="Cambria Math" panose="02040503050406030204" pitchFamily="18" charset="0"/>
                              </a:rPr>
                              <m:t>1</m:t>
                            </m:r>
                          </m:sub>
                        </m:sSub>
                      </m:den>
                    </m:f>
                    <m:r>
                      <a:rPr lang="es-ES" sz="2400" i="1">
                        <a:latin typeface="Cambria Math" panose="02040503050406030204" pitchFamily="18" charset="0"/>
                      </a:rPr>
                      <m:t>+</m:t>
                    </m:r>
                    <m:f>
                      <m:fPr>
                        <m:ctrlPr>
                          <a:rPr lang="es-ES" sz="2400" i="1">
                            <a:latin typeface="Cambria Math" panose="02040503050406030204" pitchFamily="18" charset="0"/>
                          </a:rPr>
                        </m:ctrlPr>
                      </m:fPr>
                      <m:num>
                        <m:r>
                          <a:rPr lang="es-ES" sz="2400" i="1">
                            <a:latin typeface="Cambria Math" panose="02040503050406030204" pitchFamily="18" charset="0"/>
                          </a:rPr>
                          <m:t>1</m:t>
                        </m:r>
                      </m:num>
                      <m:den>
                        <m:sSub>
                          <m:sSubPr>
                            <m:ctrlPr>
                              <a:rPr lang="es-ES" sz="2400" i="1">
                                <a:latin typeface="Cambria Math" panose="02040503050406030204" pitchFamily="18" charset="0"/>
                              </a:rPr>
                            </m:ctrlPr>
                          </m:sSubPr>
                          <m:e>
                            <m:r>
                              <a:rPr lang="es-ES" sz="2400" b="0" i="1" smtClean="0">
                                <a:latin typeface="Cambria Math" panose="02040503050406030204" pitchFamily="18" charset="0"/>
                              </a:rPr>
                              <m:t>𝑓</m:t>
                            </m:r>
                          </m:e>
                          <m:sub>
                            <m:r>
                              <a:rPr lang="es-ES" sz="2400" b="0" i="1" smtClean="0">
                                <a:latin typeface="Cambria Math" panose="02040503050406030204" pitchFamily="18" charset="0"/>
                              </a:rPr>
                              <m:t>2</m:t>
                            </m:r>
                          </m:sub>
                        </m:sSub>
                      </m:den>
                    </m:f>
                  </m:oMath>
                </a14:m>
                <a:endParaRPr lang="es-CL" dirty="0" smtClean="0"/>
              </a:p>
              <a:p>
                <a:endParaRPr lang="es-ES" dirty="0"/>
              </a:p>
              <a:p>
                <a:r>
                  <a:rPr lang="es-ES" dirty="0" smtClean="0"/>
                  <a:t>Para lentes en estrecho contacto , la potencia de la combinación es igual a la suma de sus potencias individuales.</a:t>
                </a:r>
                <a:endParaRPr lang="es-CL" dirty="0"/>
              </a:p>
            </p:txBody>
          </p:sp>
        </mc:Choice>
        <mc:Fallback>
          <p:sp>
            <p:nvSpPr>
              <p:cNvPr id="3" name="Marcador de contenido 2"/>
              <p:cNvSpPr>
                <a:spLocks noGrp="1" noRot="1" noChangeAspect="1" noMove="1" noResize="1" noEditPoints="1" noAdjustHandles="1" noChangeArrowheads="1" noChangeShapeType="1" noTextEdit="1"/>
              </p:cNvSpPr>
              <p:nvPr>
                <p:ph idx="1"/>
              </p:nvPr>
            </p:nvSpPr>
            <p:spPr>
              <a:blipFill rotWithShape="0">
                <a:blip r:embed="rId2"/>
                <a:stretch>
                  <a:fillRect l="-505" t="-1132"/>
                </a:stretch>
              </a:blipFill>
            </p:spPr>
            <p:txBody>
              <a:bodyPr/>
              <a:lstStyle/>
              <a:p>
                <a:r>
                  <a:rPr lang="es-CL">
                    <a:noFill/>
                  </a:rPr>
                  <a:t> </a:t>
                </a:r>
              </a:p>
            </p:txBody>
          </p:sp>
        </mc:Fallback>
      </mc:AlternateContent>
    </p:spTree>
    <p:extLst>
      <p:ext uri="{BB962C8B-B14F-4D97-AF65-F5344CB8AC3E}">
        <p14:creationId xmlns:p14="http://schemas.microsoft.com/office/powerpoint/2010/main" val="13034271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320040"/>
            <a:ext cx="7239000" cy="660688"/>
          </a:xfrm>
        </p:spPr>
        <p:txBody>
          <a:bodyPr/>
          <a:lstStyle/>
          <a:p>
            <a:r>
              <a:rPr lang="es-ES" dirty="0" smtClean="0"/>
              <a:t>Problemas de aplicación</a:t>
            </a:r>
            <a:endParaRPr lang="es-CL" dirty="0"/>
          </a:p>
        </p:txBody>
      </p:sp>
      <p:sp>
        <p:nvSpPr>
          <p:cNvPr id="3" name="Marcador de contenido 2"/>
          <p:cNvSpPr>
            <a:spLocks noGrp="1"/>
          </p:cNvSpPr>
          <p:nvPr>
            <p:ph idx="1"/>
          </p:nvPr>
        </p:nvSpPr>
        <p:spPr>
          <a:xfrm>
            <a:off x="107504" y="1480487"/>
            <a:ext cx="7239000" cy="4846320"/>
          </a:xfrm>
        </p:spPr>
        <p:txBody>
          <a:bodyPr/>
          <a:lstStyle/>
          <a:p>
            <a:r>
              <a:rPr lang="es-ES" dirty="0" smtClean="0"/>
              <a:t>1.- Un objeto OO` tiene 4cm de altura  y se encuentra a 20cm de una lente convexa de distancia focal +12cm. Determinar la posición y el tamaño de la imagen.</a:t>
            </a:r>
          </a:p>
          <a:p>
            <a:r>
              <a:rPr lang="es-ES" dirty="0" smtClean="0"/>
              <a:t>(30cm ; 6cm)</a:t>
            </a:r>
          </a:p>
          <a:p>
            <a:endParaRPr lang="es-ES" dirty="0"/>
          </a:p>
          <a:p>
            <a:endParaRPr lang="es-CL" dirty="0"/>
          </a:p>
        </p:txBody>
      </p:sp>
      <p:pic>
        <p:nvPicPr>
          <p:cNvPr id="4" name="Imagen 3"/>
          <p:cNvPicPr/>
          <p:nvPr/>
        </p:nvPicPr>
        <p:blipFill>
          <a:blip r:embed="rId2">
            <a:extLst>
              <a:ext uri="{28A0092B-C50C-407E-A947-70E740481C1C}">
                <a14:useLocalDpi xmlns:a14="http://schemas.microsoft.com/office/drawing/2010/main" val="0"/>
              </a:ext>
            </a:extLst>
          </a:blip>
          <a:srcRect/>
          <a:stretch>
            <a:fillRect/>
          </a:stretch>
        </p:blipFill>
        <p:spPr bwMode="auto">
          <a:xfrm>
            <a:off x="2411760" y="3914445"/>
            <a:ext cx="4743450" cy="2457450"/>
          </a:xfrm>
          <a:prstGeom prst="rect">
            <a:avLst/>
          </a:prstGeom>
          <a:noFill/>
          <a:ln>
            <a:noFill/>
          </a:ln>
        </p:spPr>
      </p:pic>
    </p:spTree>
    <p:extLst>
      <p:ext uri="{BB962C8B-B14F-4D97-AF65-F5344CB8AC3E}">
        <p14:creationId xmlns:p14="http://schemas.microsoft.com/office/powerpoint/2010/main" val="794996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324544" y="620688"/>
            <a:ext cx="7239000" cy="4846320"/>
          </a:xfrm>
        </p:spPr>
        <p:txBody>
          <a:bodyPr/>
          <a:lstStyle/>
          <a:p>
            <a:r>
              <a:rPr lang="es-ES" dirty="0"/>
              <a:t>2.- Un objeto OO` se encuentra a 5cm en frente de una lente convexa de distancia focal +7,5cm. </a:t>
            </a:r>
            <a:r>
              <a:rPr lang="es-ES" dirty="0" smtClean="0"/>
              <a:t>Determinar </a:t>
            </a:r>
            <a:r>
              <a:rPr lang="es-ES" dirty="0"/>
              <a:t>la </a:t>
            </a:r>
            <a:r>
              <a:rPr lang="es-ES" dirty="0" smtClean="0"/>
              <a:t>posición </a:t>
            </a:r>
            <a:r>
              <a:rPr lang="es-ES" dirty="0"/>
              <a:t>y amplificación de su imagen.</a:t>
            </a:r>
          </a:p>
          <a:p>
            <a:r>
              <a:rPr lang="es-ES" dirty="0"/>
              <a:t>(-15cm; 3)</a:t>
            </a:r>
            <a:endParaRPr lang="es-CL" dirty="0"/>
          </a:p>
        </p:txBody>
      </p:sp>
    </p:spTree>
    <p:extLst>
      <p:ext uri="{BB962C8B-B14F-4D97-AF65-F5344CB8AC3E}">
        <p14:creationId xmlns:p14="http://schemas.microsoft.com/office/powerpoint/2010/main" val="41692414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323528" y="692696"/>
            <a:ext cx="7239000" cy="4846320"/>
          </a:xfrm>
        </p:spPr>
        <p:txBody>
          <a:bodyPr/>
          <a:lstStyle/>
          <a:p>
            <a:r>
              <a:rPr lang="es-ES" dirty="0" smtClean="0"/>
              <a:t>3.- un objeto OO` de 9cm de altura , se encuentra a 27cm enfrente  de una lente cóncava de distancia focal -18cm . Determinar la posición  y la altura de su imagen .</a:t>
            </a:r>
          </a:p>
          <a:p>
            <a:r>
              <a:rPr lang="es-ES" dirty="0" smtClean="0"/>
              <a:t>-10,8cm ; 3,6cm)</a:t>
            </a:r>
            <a:endParaRPr lang="es-CL" dirty="0"/>
          </a:p>
        </p:txBody>
      </p:sp>
    </p:spTree>
    <p:extLst>
      <p:ext uri="{BB962C8B-B14F-4D97-AF65-F5344CB8AC3E}">
        <p14:creationId xmlns:p14="http://schemas.microsoft.com/office/powerpoint/2010/main" val="16861205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67544" y="764704"/>
            <a:ext cx="8280920" cy="5544616"/>
          </a:xfrm>
        </p:spPr>
        <p:txBody>
          <a:bodyPr>
            <a:normAutofit lnSpcReduction="10000"/>
          </a:bodyPr>
          <a:lstStyle/>
          <a:p>
            <a:r>
              <a:rPr lang="es-ES" dirty="0" smtClean="0"/>
              <a:t>4.- Una lente convergente (f=20cm) se coloca a 37cm frente a una pantalla .¿Donde se debe situar un objeto si su imagen se tienen que formar en la pantalla?</a:t>
            </a:r>
          </a:p>
          <a:p>
            <a:r>
              <a:rPr lang="es-ES" dirty="0" smtClean="0"/>
              <a:t>(43,5 cm de la lente)</a:t>
            </a:r>
          </a:p>
          <a:p>
            <a:r>
              <a:rPr lang="es-ES" dirty="0" smtClean="0"/>
              <a:t>+</a:t>
            </a:r>
          </a:p>
          <a:p>
            <a:endParaRPr lang="es-ES" dirty="0"/>
          </a:p>
          <a:p>
            <a:r>
              <a:rPr lang="es-ES" dirty="0" smtClean="0"/>
              <a:t>5.- Calcule la posición  y distancia focal de la lente convergente que proyectara sobre una pantalla la imagen de una lámpara con una amplificación de 4 veces . La lámpara y la pantalla se encuentran separadas 10cm.</a:t>
            </a:r>
          </a:p>
          <a:p>
            <a:r>
              <a:rPr lang="es-ES" dirty="0" smtClean="0"/>
              <a:t>(+1,6m)</a:t>
            </a:r>
            <a:endParaRPr lang="es-CL" dirty="0"/>
          </a:p>
        </p:txBody>
      </p:sp>
    </p:spTree>
    <p:extLst>
      <p:ext uri="{BB962C8B-B14F-4D97-AF65-F5344CB8AC3E}">
        <p14:creationId xmlns:p14="http://schemas.microsoft.com/office/powerpoint/2010/main" val="32758646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395536" y="476672"/>
            <a:ext cx="7992888" cy="5688632"/>
          </a:xfrm>
        </p:spPr>
        <p:txBody>
          <a:bodyPr>
            <a:normAutofit/>
          </a:bodyPr>
          <a:lstStyle/>
          <a:p>
            <a:r>
              <a:rPr lang="es-ES" dirty="0" smtClean="0"/>
              <a:t>6.- ¿Cuáles son las dos posiciones en que una lente convergente de distancia focal +9cm formara imágenes de un objeto luminoso sobre una pantalla colocada  a 40cm del objeto?</a:t>
            </a:r>
          </a:p>
          <a:p>
            <a:r>
              <a:rPr lang="es-ES" dirty="0" smtClean="0"/>
              <a:t>(13,7 ; 26,3cvm)</a:t>
            </a:r>
          </a:p>
          <a:p>
            <a:endParaRPr lang="es-ES" dirty="0"/>
          </a:p>
          <a:p>
            <a:r>
              <a:rPr lang="es-ES" dirty="0" smtClean="0"/>
              <a:t>7.- Una lente convergente  con 50cm de distancia focal forma una imagen real  que es 2,5 veces  mas grande que el objeto. ¿Qué tan lejos se encuentra el objeto de la imagen?</a:t>
            </a:r>
          </a:p>
          <a:p>
            <a:r>
              <a:rPr lang="es-ES" dirty="0" smtClean="0"/>
              <a:t>(245cm)</a:t>
            </a:r>
            <a:endParaRPr lang="es-CL" dirty="0"/>
          </a:p>
        </p:txBody>
      </p:sp>
    </p:spTree>
    <p:extLst>
      <p:ext uri="{BB962C8B-B14F-4D97-AF65-F5344CB8AC3E}">
        <p14:creationId xmlns:p14="http://schemas.microsoft.com/office/powerpoint/2010/main" val="5346429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323528" y="404664"/>
            <a:ext cx="8136904" cy="5904656"/>
          </a:xfrm>
        </p:spPr>
        <p:txBody>
          <a:bodyPr>
            <a:normAutofit/>
          </a:bodyPr>
          <a:lstStyle/>
          <a:p>
            <a:r>
              <a:rPr lang="es-ES" dirty="0" smtClean="0"/>
              <a:t>8.- Una lente de distancia focal f proyecta sobre una pantalla la imagen de un objeto luminoso amplificado M veces . Demuestre que la distancia de la lente a la pantalla esta dada por: f(M+1)</a:t>
            </a:r>
          </a:p>
          <a:p>
            <a:endParaRPr lang="es-ES" dirty="0"/>
          </a:p>
          <a:p>
            <a:r>
              <a:rPr lang="es-ES" dirty="0" smtClean="0"/>
              <a:t>9.- Una lente tienen una cara convexa  con un radio de curvatura de 20cm y la otra es cóncava con un radio de curvatura de 40cm . La lente esta hecha de vidrio con un índice de refracción de 1,54. calcule la distancia focal de la lente y diga si es una lente convergente o divergente.</a:t>
            </a:r>
          </a:p>
          <a:p>
            <a:r>
              <a:rPr lang="es-ES" dirty="0" smtClean="0"/>
              <a:t>(+74,1 ; convergente)</a:t>
            </a:r>
            <a:endParaRPr lang="es-CL" dirty="0"/>
          </a:p>
        </p:txBody>
      </p:sp>
    </p:spTree>
    <p:extLst>
      <p:ext uri="{BB962C8B-B14F-4D97-AF65-F5344CB8AC3E}">
        <p14:creationId xmlns:p14="http://schemas.microsoft.com/office/powerpoint/2010/main" val="21495273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51520" y="548680"/>
            <a:ext cx="8064896" cy="5832648"/>
          </a:xfrm>
        </p:spPr>
        <p:txBody>
          <a:bodyPr>
            <a:normAutofit/>
          </a:bodyPr>
          <a:lstStyle/>
          <a:p>
            <a:r>
              <a:rPr lang="es-ES" dirty="0" smtClean="0"/>
              <a:t>10.- Una lente biconvexa  tiene </a:t>
            </a:r>
            <a:r>
              <a:rPr lang="es-ES" dirty="0" err="1" smtClean="0"/>
              <a:t>susu</a:t>
            </a:r>
            <a:r>
              <a:rPr lang="es-ES" dirty="0" smtClean="0"/>
              <a:t> caras con radios de curvatura de 18 y 20cm. Cuando un objeto se encuentra a 24cm de la lente , se forma una imagen a 32 cm de la misma. Determine</a:t>
            </a:r>
          </a:p>
          <a:p>
            <a:r>
              <a:rPr lang="es-ES" dirty="0" smtClean="0"/>
              <a:t>La distancia focal de la lente.</a:t>
            </a:r>
          </a:p>
          <a:p>
            <a:r>
              <a:rPr lang="es-ES" dirty="0" smtClean="0"/>
              <a:t>El índice de refracción del materia de que esta hecha la lente.</a:t>
            </a:r>
          </a:p>
          <a:p>
            <a:r>
              <a:rPr lang="es-ES" dirty="0" smtClean="0"/>
              <a:t>(+13,7cm ; 1,69)</a:t>
            </a:r>
          </a:p>
          <a:p>
            <a:endParaRPr lang="es-ES" dirty="0"/>
          </a:p>
          <a:p>
            <a:r>
              <a:rPr lang="es-ES" dirty="0" smtClean="0"/>
              <a:t>11.- Una lente de vidrio(n=1,50) tiene una distancia focal  de +10cm cuando se encuentra en el aire . Calcule la distancia focal si esta se encuentra en agua(n=1,33)</a:t>
            </a:r>
            <a:endParaRPr lang="es-CL" dirty="0"/>
          </a:p>
        </p:txBody>
      </p:sp>
    </p:spTree>
    <p:extLst>
      <p:ext uri="{BB962C8B-B14F-4D97-AF65-F5344CB8AC3E}">
        <p14:creationId xmlns:p14="http://schemas.microsoft.com/office/powerpoint/2010/main" val="19634084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ESPEJOS PLANOS</a:t>
            </a:r>
            <a:endParaRPr lang="es-CL" dirty="0"/>
          </a:p>
        </p:txBody>
      </p:sp>
      <p:sp>
        <p:nvSpPr>
          <p:cNvPr id="3" name="2 Marcador de contenido"/>
          <p:cNvSpPr>
            <a:spLocks noGrp="1"/>
          </p:cNvSpPr>
          <p:nvPr>
            <p:ph idx="1"/>
          </p:nvPr>
        </p:nvSpPr>
        <p:spPr/>
        <p:txBody>
          <a:bodyPr>
            <a:normAutofit/>
          </a:bodyPr>
          <a:lstStyle/>
          <a:p>
            <a:r>
              <a:rPr lang="es-CL" sz="2000" dirty="0" smtClean="0"/>
              <a:t>Sólo forma imágenes virtuales, derechas, de igual tamaño que el objeto y ubicada a la misma distancia del espejo que el objeto.</a:t>
            </a:r>
          </a:p>
          <a:p>
            <a:r>
              <a:rPr lang="es-CL" sz="2000" dirty="0" smtClean="0"/>
              <a:t>Los rayos incidente y reflejado forman el mismo ángulo respecto a una recta imaginaria perpendicular a la superficie.</a:t>
            </a:r>
            <a:endParaRPr lang="es-CL" sz="2000" dirty="0"/>
          </a:p>
        </p:txBody>
      </p:sp>
      <p:pic>
        <p:nvPicPr>
          <p:cNvPr id="15362" name="Picture 2" descr="Resultado de imagen para espejos planos"/>
          <p:cNvPicPr>
            <a:picLocks noChangeAspect="1" noChangeArrowheads="1"/>
          </p:cNvPicPr>
          <p:nvPr/>
        </p:nvPicPr>
        <p:blipFill>
          <a:blip r:embed="rId2" cstate="print"/>
          <a:srcRect/>
          <a:stretch>
            <a:fillRect/>
          </a:stretch>
        </p:blipFill>
        <p:spPr bwMode="auto">
          <a:xfrm>
            <a:off x="2411760" y="3356992"/>
            <a:ext cx="3168352" cy="3200037"/>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51520" y="476672"/>
            <a:ext cx="8352928" cy="6048672"/>
          </a:xfrm>
        </p:spPr>
        <p:txBody>
          <a:bodyPr>
            <a:normAutofit/>
          </a:bodyPr>
          <a:lstStyle/>
          <a:p>
            <a:r>
              <a:rPr lang="es-ES" dirty="0" smtClean="0"/>
              <a:t>12.- Las dos caras de una lente biconvexa  tienen radios de curvatura de 20cm. El índice de refracción del vidrio es 1,50. calcule la distancia focal de la lente </a:t>
            </a:r>
          </a:p>
          <a:p>
            <a:r>
              <a:rPr lang="es-ES" dirty="0" smtClean="0"/>
              <a:t>Cuando se encuentra en el aire.</a:t>
            </a:r>
          </a:p>
          <a:p>
            <a:r>
              <a:rPr lang="es-ES" dirty="0" smtClean="0"/>
              <a:t>Cuando se sumerge en disulfuro de carbono (n=1,63)</a:t>
            </a:r>
          </a:p>
          <a:p>
            <a:r>
              <a:rPr lang="es-ES" dirty="0" smtClean="0"/>
              <a:t>(+20cm ; -125cm)</a:t>
            </a:r>
          </a:p>
          <a:p>
            <a:endParaRPr lang="es-ES" dirty="0" smtClean="0"/>
          </a:p>
          <a:p>
            <a:r>
              <a:rPr lang="es-ES" dirty="0" smtClean="0"/>
              <a:t>13.- Dos lentes delgadas, de distancias focales +9 y -6cm , se ponen en contacto. Calcule la distancia focal de la combinación.</a:t>
            </a:r>
          </a:p>
          <a:p>
            <a:r>
              <a:rPr lang="es-ES" dirty="0" smtClean="0"/>
              <a:t>(-18cm , divergente)</a:t>
            </a:r>
            <a:endParaRPr lang="es-CL" dirty="0"/>
          </a:p>
        </p:txBody>
      </p:sp>
    </p:spTree>
    <p:extLst>
      <p:ext uri="{BB962C8B-B14F-4D97-AF65-F5344CB8AC3E}">
        <p14:creationId xmlns:p14="http://schemas.microsoft.com/office/powerpoint/2010/main" val="182071735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79512" y="332656"/>
            <a:ext cx="8352928" cy="6048672"/>
          </a:xfrm>
        </p:spPr>
        <p:txBody>
          <a:bodyPr>
            <a:normAutofit fontScale="92500" lnSpcReduction="20000"/>
          </a:bodyPr>
          <a:lstStyle/>
          <a:p>
            <a:r>
              <a:rPr lang="es-ES" dirty="0" smtClean="0"/>
              <a:t>14.- Una lente acromática  se forma con dos lentes delgadas en contacto , cuyas potencias son +10 y -6 dioptrías .determine la potencia  y la distancia focal de la combinación.</a:t>
            </a:r>
          </a:p>
          <a:p>
            <a:r>
              <a:rPr lang="es-ES" dirty="0" smtClean="0"/>
              <a:t>(+4 dioptrías ; +25cm)</a:t>
            </a:r>
          </a:p>
          <a:p>
            <a:endParaRPr lang="es-ES" dirty="0"/>
          </a:p>
          <a:p>
            <a:r>
              <a:rPr lang="es-ES" dirty="0" smtClean="0"/>
              <a:t>15.- Dibuje los diagramas para mostrar cualitativamente la posición , la naturaleza  (real o virtual , derecha o invertida) y el tamaño de la imagen formada por una lente convergente de distancia focal f para las siguientes posiciones del objeto:</a:t>
            </a:r>
          </a:p>
          <a:p>
            <a:r>
              <a:rPr lang="es-ES" dirty="0" smtClean="0"/>
              <a:t>En el infinito</a:t>
            </a:r>
          </a:p>
          <a:p>
            <a:r>
              <a:rPr lang="es-ES" dirty="0" smtClean="0"/>
              <a:t>Mayor que 2f</a:t>
            </a:r>
          </a:p>
          <a:p>
            <a:r>
              <a:rPr lang="es-ES" dirty="0" smtClean="0"/>
              <a:t>Igual a 2f</a:t>
            </a:r>
          </a:p>
          <a:p>
            <a:r>
              <a:rPr lang="es-ES" dirty="0" smtClean="0"/>
              <a:t>Entre 2f y f</a:t>
            </a:r>
          </a:p>
          <a:p>
            <a:r>
              <a:rPr lang="es-ES" dirty="0" smtClean="0"/>
              <a:t>Igual a f</a:t>
            </a:r>
          </a:p>
          <a:p>
            <a:r>
              <a:rPr lang="es-ES" dirty="0" smtClean="0"/>
              <a:t>Menor que f</a:t>
            </a:r>
            <a:endParaRPr lang="es-CL" dirty="0"/>
          </a:p>
        </p:txBody>
      </p:sp>
    </p:spTree>
    <p:extLst>
      <p:ext uri="{BB962C8B-B14F-4D97-AF65-F5344CB8AC3E}">
        <p14:creationId xmlns:p14="http://schemas.microsoft.com/office/powerpoint/2010/main" val="397346286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51520" y="332656"/>
            <a:ext cx="8496944" cy="6192688"/>
          </a:xfrm>
        </p:spPr>
        <p:txBody>
          <a:bodyPr/>
          <a:lstStyle/>
          <a:p>
            <a:r>
              <a:rPr lang="es-ES" dirty="0" smtClean="0"/>
              <a:t>16.- determine la naturaleza , posición y amplificación  lineal de la imagen formada por una lente convergente de distancia focal +100cm cuando la distancia del objeto a la lente es </a:t>
            </a:r>
          </a:p>
          <a:p>
            <a:r>
              <a:rPr lang="es-ES" dirty="0" smtClean="0"/>
              <a:t>150cm</a:t>
            </a:r>
          </a:p>
          <a:p>
            <a:r>
              <a:rPr lang="es-ES" dirty="0" smtClean="0"/>
              <a:t>75cm</a:t>
            </a:r>
          </a:p>
          <a:p>
            <a:r>
              <a:rPr lang="es-ES" dirty="0" smtClean="0"/>
              <a:t>(real invertida , 300cm atrás de la lente; virtual derecha , 300cm delante de la lente)</a:t>
            </a:r>
          </a:p>
          <a:p>
            <a:endParaRPr lang="es-ES" dirty="0"/>
          </a:p>
          <a:p>
            <a:r>
              <a:rPr lang="es-ES" dirty="0" smtClean="0"/>
              <a:t>17.- ¿Para que posiciones(dos) del objeto su imagen será amplificada 8 veces por una lente  de distancia focal +4cm?</a:t>
            </a:r>
          </a:p>
          <a:p>
            <a:r>
              <a:rPr lang="es-ES" dirty="0" smtClean="0"/>
              <a:t>(4,5cm de la lente (imagen real e invertida) ; 3,5cm de la lente ( imagen virtual derecha))</a:t>
            </a:r>
            <a:endParaRPr lang="es-CL" dirty="0"/>
          </a:p>
        </p:txBody>
      </p:sp>
    </p:spTree>
    <p:extLst>
      <p:ext uri="{BB962C8B-B14F-4D97-AF65-F5344CB8AC3E}">
        <p14:creationId xmlns:p14="http://schemas.microsoft.com/office/powerpoint/2010/main" val="175327285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323528" y="692696"/>
            <a:ext cx="8280920" cy="5688632"/>
          </a:xfrm>
        </p:spPr>
        <p:txBody>
          <a:bodyPr>
            <a:normAutofit/>
          </a:bodyPr>
          <a:lstStyle/>
          <a:p>
            <a:r>
              <a:rPr lang="es-ES" dirty="0" smtClean="0"/>
              <a:t>18.- ¿Cuál es la  naturaleza(convergente7divergente)  y la distancia focal de una lente que formara una imagen real que tenga un tercio de las dimensiones de un objeto localizado a 9cm de la lente?</a:t>
            </a:r>
          </a:p>
          <a:p>
            <a:r>
              <a:rPr lang="es-ES" dirty="0" smtClean="0"/>
              <a:t>(convergente, +2,25cm)</a:t>
            </a:r>
          </a:p>
          <a:p>
            <a:endParaRPr lang="es-ES" dirty="0"/>
          </a:p>
          <a:p>
            <a:r>
              <a:rPr lang="es-ES" dirty="0" smtClean="0"/>
              <a:t>19.- Describa completamente la imagen de un objeto que tiene 10cm de altura y se encuentra a 28cm de una lente divergente con distancia focal -7cm.</a:t>
            </a:r>
          </a:p>
          <a:p>
            <a:r>
              <a:rPr lang="es-ES" dirty="0" smtClean="0"/>
              <a:t>(virtual, derecha , mas pequeña , a 5,6cm delante de la lente, 2 cm de altura)</a:t>
            </a:r>
          </a:p>
          <a:p>
            <a:endParaRPr lang="es-CL" dirty="0"/>
          </a:p>
        </p:txBody>
      </p:sp>
    </p:spTree>
    <p:extLst>
      <p:ext uri="{BB962C8B-B14F-4D97-AF65-F5344CB8AC3E}">
        <p14:creationId xmlns:p14="http://schemas.microsoft.com/office/powerpoint/2010/main" val="26557719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51520" y="548680"/>
            <a:ext cx="8247112" cy="5904656"/>
          </a:xfrm>
        </p:spPr>
        <p:txBody>
          <a:bodyPr>
            <a:normAutofit/>
          </a:bodyPr>
          <a:lstStyle/>
          <a:p>
            <a:r>
              <a:rPr lang="es-ES" dirty="0" smtClean="0"/>
              <a:t>20.- calcule la distancia focal de una lente que producirá una imagen  derecha  y a 10 cm de la lente cuando la distancia del objeto a la lente es </a:t>
            </a:r>
          </a:p>
          <a:p>
            <a:r>
              <a:rPr lang="es-ES" dirty="0" smtClean="0"/>
              <a:t>200cm</a:t>
            </a:r>
          </a:p>
          <a:p>
            <a:r>
              <a:rPr lang="es-ES" dirty="0" smtClean="0"/>
              <a:t>Muy grande.</a:t>
            </a:r>
          </a:p>
          <a:p>
            <a:r>
              <a:rPr lang="es-ES" dirty="0" smtClean="0"/>
              <a:t>(-10,5cm ; -10cm)</a:t>
            </a:r>
          </a:p>
          <a:p>
            <a:endParaRPr lang="es-ES" dirty="0"/>
          </a:p>
          <a:p>
            <a:r>
              <a:rPr lang="es-ES" dirty="0" smtClean="0"/>
              <a:t>21.- Un objeto luminoso y una pantalla están separadas 12,5m ¿Cuál es la posición y la distancia focal de una lente  que proyectara sobre la pantalla una imagen del objeto con una amplificación de 24 veces?</a:t>
            </a:r>
          </a:p>
          <a:p>
            <a:r>
              <a:rPr lang="es-ES" dirty="0" smtClean="0"/>
              <a:t>(0,50m del objeto; +0,48m)</a:t>
            </a:r>
            <a:endParaRPr lang="es-CL" dirty="0"/>
          </a:p>
        </p:txBody>
      </p:sp>
    </p:spTree>
    <p:extLst>
      <p:ext uri="{BB962C8B-B14F-4D97-AF65-F5344CB8AC3E}">
        <p14:creationId xmlns:p14="http://schemas.microsoft.com/office/powerpoint/2010/main" val="23151910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07504" y="548680"/>
            <a:ext cx="8640960" cy="5976664"/>
          </a:xfrm>
        </p:spPr>
        <p:txBody>
          <a:bodyPr>
            <a:normAutofit lnSpcReduction="10000"/>
          </a:bodyPr>
          <a:lstStyle/>
          <a:p>
            <a:r>
              <a:rPr lang="es-ES" dirty="0" smtClean="0"/>
              <a:t>22.- una lente plana cóncava tiene una cara esférica  de radio 12cm y una distancia focal  de -22.2cm .calcule el índice de refracción del material de la lente.</a:t>
            </a:r>
          </a:p>
          <a:p>
            <a:r>
              <a:rPr lang="es-ES" dirty="0" smtClean="0"/>
              <a:t>(1,54)</a:t>
            </a:r>
          </a:p>
          <a:p>
            <a:endParaRPr lang="es-ES" dirty="0"/>
          </a:p>
          <a:p>
            <a:r>
              <a:rPr lang="es-ES" dirty="0" smtClean="0"/>
              <a:t>23.- Las caras de una lente convexa-cóncava tienen radios de curvatura  3 y 4 cm respectivamente , y la lente esta hecha  con vidrio de índice de refracción  de 1,6 . Determine</a:t>
            </a:r>
          </a:p>
          <a:p>
            <a:r>
              <a:rPr lang="es-ES" dirty="0" smtClean="0"/>
              <a:t>Su distancia focal.</a:t>
            </a:r>
          </a:p>
          <a:p>
            <a:r>
              <a:rPr lang="es-ES" dirty="0" smtClean="0"/>
              <a:t>La amplificación lineal de la imagen cuando el objeto se encuentra  a 28cm de la lente.</a:t>
            </a:r>
          </a:p>
          <a:p>
            <a:r>
              <a:rPr lang="es-ES" dirty="0" smtClean="0"/>
              <a:t>(+20cm; 2,5:1 )</a:t>
            </a:r>
          </a:p>
        </p:txBody>
      </p:sp>
    </p:spTree>
    <p:extLst>
      <p:ext uri="{BB962C8B-B14F-4D97-AF65-F5344CB8AC3E}">
        <p14:creationId xmlns:p14="http://schemas.microsoft.com/office/powerpoint/2010/main" val="28486265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ESPEJOS PLANOS ANGULARES</a:t>
            </a:r>
            <a:endParaRPr lang="es-CL" dirty="0"/>
          </a:p>
        </p:txBody>
      </p:sp>
      <p:sp>
        <p:nvSpPr>
          <p:cNvPr id="3" name="2 Marcador de contenido"/>
          <p:cNvSpPr>
            <a:spLocks noGrp="1"/>
          </p:cNvSpPr>
          <p:nvPr>
            <p:ph idx="1"/>
          </p:nvPr>
        </p:nvSpPr>
        <p:spPr/>
        <p:txBody>
          <a:bodyPr/>
          <a:lstStyle/>
          <a:p>
            <a:r>
              <a:rPr lang="es-CL" sz="2000" dirty="0" smtClean="0"/>
              <a:t>Si se coloca un objeto entre dos espejos, estos formaran entre sí un ángulo el cual determinara la cantidad de imágenes que se formen.</a:t>
            </a:r>
          </a:p>
          <a:p>
            <a:r>
              <a:rPr lang="es-CL" sz="2000" dirty="0" smtClean="0"/>
              <a:t>A medida que el ángulo es menor, el numero de imágenes aumenta, de este modo si </a:t>
            </a:r>
            <a:r>
              <a:rPr lang="el-GR" sz="2000" dirty="0" smtClean="0"/>
              <a:t>γ</a:t>
            </a:r>
            <a:r>
              <a:rPr lang="es-CL" sz="2000" dirty="0" smtClean="0"/>
              <a:t>=0 el numero de imágenes obtenidas sería infinito.</a:t>
            </a:r>
          </a:p>
          <a:p>
            <a:endParaRPr lang="es-CL" dirty="0" smtClean="0"/>
          </a:p>
          <a:p>
            <a:r>
              <a:rPr lang="es-CL" dirty="0" smtClean="0"/>
              <a:t>                         n= 360-</a:t>
            </a:r>
            <a:r>
              <a:rPr lang="el-GR" sz="2800" dirty="0" smtClean="0"/>
              <a:t> γ</a:t>
            </a:r>
            <a:endParaRPr lang="es-CL" sz="2800" dirty="0" smtClean="0"/>
          </a:p>
          <a:p>
            <a:pPr>
              <a:buNone/>
            </a:pPr>
            <a:r>
              <a:rPr lang="es-CL" sz="2800" dirty="0" smtClean="0"/>
              <a:t>                                  </a:t>
            </a:r>
            <a:r>
              <a:rPr lang="el-GR" sz="2800" dirty="0" smtClean="0"/>
              <a:t>γ</a:t>
            </a:r>
            <a:endParaRPr lang="es-CL" sz="2800" dirty="0" smtClean="0"/>
          </a:p>
        </p:txBody>
      </p:sp>
      <p:sp>
        <p:nvSpPr>
          <p:cNvPr id="5" name="4 Rectángulo"/>
          <p:cNvSpPr/>
          <p:nvPr/>
        </p:nvSpPr>
        <p:spPr>
          <a:xfrm>
            <a:off x="3635896" y="4509120"/>
            <a:ext cx="1152128" cy="4571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CL"/>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Espejos esféricos.</a:t>
            </a:r>
            <a:endParaRPr lang="es-CL" dirty="0"/>
          </a:p>
        </p:txBody>
      </p:sp>
      <p:sp>
        <p:nvSpPr>
          <p:cNvPr id="3" name="2 Marcador de contenido"/>
          <p:cNvSpPr>
            <a:spLocks noGrp="1"/>
          </p:cNvSpPr>
          <p:nvPr>
            <p:ph idx="1"/>
          </p:nvPr>
        </p:nvSpPr>
        <p:spPr/>
        <p:txBody>
          <a:bodyPr/>
          <a:lstStyle/>
          <a:p>
            <a:r>
              <a:rPr lang="es-CL" dirty="0" smtClean="0"/>
              <a:t>Son aquellos que tienen por superficie reflectora un casquete esférico pulimentado.</a:t>
            </a:r>
          </a:p>
          <a:p>
            <a:endParaRPr lang="es-CL" dirty="0"/>
          </a:p>
        </p:txBody>
      </p:sp>
      <p:pic>
        <p:nvPicPr>
          <p:cNvPr id="4" name="3 Imagen" descr="descarga.png"/>
          <p:cNvPicPr>
            <a:picLocks noChangeAspect="1"/>
          </p:cNvPicPr>
          <p:nvPr/>
        </p:nvPicPr>
        <p:blipFill>
          <a:blip r:embed="rId2" cstate="print"/>
          <a:stretch>
            <a:fillRect/>
          </a:stretch>
        </p:blipFill>
        <p:spPr>
          <a:xfrm>
            <a:off x="1403648" y="3212976"/>
            <a:ext cx="5544382" cy="2183681"/>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dirty="0" smtClean="0"/>
              <a:t>Elementos de un espejo esférico.</a:t>
            </a:r>
            <a:endParaRPr lang="es-CL" dirty="0"/>
          </a:p>
        </p:txBody>
      </p:sp>
      <p:sp>
        <p:nvSpPr>
          <p:cNvPr id="3" name="2 Marcador de contenido"/>
          <p:cNvSpPr>
            <a:spLocks noGrp="1"/>
          </p:cNvSpPr>
          <p:nvPr>
            <p:ph idx="1"/>
          </p:nvPr>
        </p:nvSpPr>
        <p:spPr>
          <a:xfrm>
            <a:off x="251520" y="1700808"/>
            <a:ext cx="7920880" cy="5445224"/>
          </a:xfrm>
        </p:spPr>
        <p:txBody>
          <a:bodyPr>
            <a:noAutofit/>
          </a:bodyPr>
          <a:lstStyle/>
          <a:p>
            <a:pPr>
              <a:spcBef>
                <a:spcPts val="0"/>
              </a:spcBef>
            </a:pPr>
            <a:r>
              <a:rPr lang="es-CL" sz="2000" dirty="0" smtClean="0"/>
              <a:t>Centro de curvatura (C): Centro de la superficie esférica.</a:t>
            </a:r>
          </a:p>
          <a:p>
            <a:pPr>
              <a:spcBef>
                <a:spcPts val="0"/>
              </a:spcBef>
            </a:pPr>
            <a:endParaRPr lang="es-CL" sz="2000" dirty="0" smtClean="0"/>
          </a:p>
          <a:p>
            <a:pPr>
              <a:spcBef>
                <a:spcPts val="0"/>
              </a:spcBef>
            </a:pPr>
            <a:r>
              <a:rPr lang="es-CL" sz="2000" dirty="0" smtClean="0"/>
              <a:t>Vértice del espejo (V): punto medio del espejo </a:t>
            </a:r>
          </a:p>
          <a:p>
            <a:pPr>
              <a:spcBef>
                <a:spcPts val="0"/>
              </a:spcBef>
            </a:pPr>
            <a:endParaRPr lang="es-CL" sz="2000" dirty="0" smtClean="0"/>
          </a:p>
          <a:p>
            <a:pPr>
              <a:spcBef>
                <a:spcPts val="0"/>
              </a:spcBef>
            </a:pPr>
            <a:r>
              <a:rPr lang="es-CL" sz="2000" dirty="0" smtClean="0"/>
              <a:t>Eje principal (E): Recta que une el centro de curvatura con el vértice del espejo.</a:t>
            </a:r>
          </a:p>
          <a:p>
            <a:pPr>
              <a:spcBef>
                <a:spcPts val="0"/>
              </a:spcBef>
            </a:pPr>
            <a:endParaRPr lang="es-CL" sz="2000" dirty="0" smtClean="0"/>
          </a:p>
          <a:p>
            <a:pPr>
              <a:spcBef>
                <a:spcPts val="0"/>
              </a:spcBef>
            </a:pPr>
            <a:r>
              <a:rPr lang="es-CL" sz="2000" dirty="0" smtClean="0"/>
              <a:t>Radio de curvatura (r): Distancia desde el centro de curvatura hasta el espejo.</a:t>
            </a:r>
          </a:p>
          <a:p>
            <a:pPr>
              <a:spcBef>
                <a:spcPts val="0"/>
              </a:spcBef>
            </a:pPr>
            <a:endParaRPr lang="es-CL" sz="2000" dirty="0" smtClean="0"/>
          </a:p>
          <a:p>
            <a:pPr>
              <a:spcBef>
                <a:spcPts val="0"/>
              </a:spcBef>
            </a:pPr>
            <a:r>
              <a:rPr lang="es-CL" sz="2000" dirty="0" smtClean="0"/>
              <a:t>Foco principal (f): punto del eje principal al cual concurren después de reflejarse todos los rayos luminosos que inciden paralelos al eje principal , y tiene un valor igual a la mitad del radio .</a:t>
            </a:r>
          </a:p>
          <a:p>
            <a:pPr>
              <a:spcBef>
                <a:spcPts val="0"/>
              </a:spcBef>
            </a:pPr>
            <a:endParaRPr lang="es-CL" sz="18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332656"/>
            <a:ext cx="7239000" cy="4846320"/>
          </a:xfrm>
        </p:spPr>
        <p:txBody>
          <a:bodyPr/>
          <a:lstStyle/>
          <a:p>
            <a:pPr>
              <a:spcBef>
                <a:spcPts val="0"/>
              </a:spcBef>
            </a:pPr>
            <a:endParaRPr lang="es-CL" sz="2000" dirty="0" smtClean="0"/>
          </a:p>
          <a:p>
            <a:pPr>
              <a:spcBef>
                <a:spcPts val="0"/>
              </a:spcBef>
            </a:pPr>
            <a:r>
              <a:rPr lang="es-CL" sz="2000" dirty="0" smtClean="0"/>
              <a:t>Plano focal: Plano perpendicular al eje principal y que pasa por el foco principal.</a:t>
            </a:r>
          </a:p>
          <a:p>
            <a:pPr>
              <a:spcBef>
                <a:spcPts val="0"/>
              </a:spcBef>
            </a:pPr>
            <a:endParaRPr lang="es-CL" sz="2000" dirty="0" smtClean="0"/>
          </a:p>
          <a:p>
            <a:pPr>
              <a:spcBef>
                <a:spcPts val="0"/>
              </a:spcBef>
            </a:pPr>
            <a:r>
              <a:rPr lang="es-CL" sz="2000" dirty="0" smtClean="0"/>
              <a:t>Distancia focal: Distancia comprendida entre el foco principal y el vértice.</a:t>
            </a:r>
          </a:p>
          <a:p>
            <a:endParaRPr lang="es-CL" dirty="0"/>
          </a:p>
        </p:txBody>
      </p:sp>
      <p:pic>
        <p:nvPicPr>
          <p:cNvPr id="31746" name="Picture 2" descr="Resultado de imagen para elementos de los espejos"/>
          <p:cNvPicPr>
            <a:picLocks noChangeAspect="1" noChangeArrowheads="1"/>
          </p:cNvPicPr>
          <p:nvPr/>
        </p:nvPicPr>
        <p:blipFill>
          <a:blip r:embed="rId2" cstate="print"/>
          <a:srcRect/>
          <a:stretch>
            <a:fillRect/>
          </a:stretch>
        </p:blipFill>
        <p:spPr bwMode="auto">
          <a:xfrm>
            <a:off x="683568" y="2852936"/>
            <a:ext cx="6904142" cy="2952328"/>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dirty="0" smtClean="0"/>
              <a:t>Espejos cóncavos o convergentes</a:t>
            </a:r>
            <a:endParaRPr lang="es-CL" dirty="0"/>
          </a:p>
        </p:txBody>
      </p:sp>
      <p:sp>
        <p:nvSpPr>
          <p:cNvPr id="3" name="2 Marcador de contenido"/>
          <p:cNvSpPr>
            <a:spLocks noGrp="1"/>
          </p:cNvSpPr>
          <p:nvPr>
            <p:ph idx="1"/>
          </p:nvPr>
        </p:nvSpPr>
        <p:spPr>
          <a:xfrm>
            <a:off x="457200" y="1609416"/>
            <a:ext cx="7239000" cy="1027496"/>
          </a:xfrm>
        </p:spPr>
        <p:txBody>
          <a:bodyPr>
            <a:normAutofit/>
          </a:bodyPr>
          <a:lstStyle/>
          <a:p>
            <a:r>
              <a:rPr lang="es-CL" sz="2000" dirty="0" smtClean="0"/>
              <a:t>Forma imágenes reales de menor, igual o mayor tamaño y también virtuales de mayor tamaño dependiendo de donde se ubique el objeto.</a:t>
            </a:r>
          </a:p>
          <a:p>
            <a:endParaRPr lang="es-CL" sz="2000" dirty="0" smtClean="0"/>
          </a:p>
          <a:p>
            <a:endParaRPr lang="es-CL" sz="2000" dirty="0"/>
          </a:p>
        </p:txBody>
      </p:sp>
      <p:cxnSp>
        <p:nvCxnSpPr>
          <p:cNvPr id="5" name="4 Conector recto"/>
          <p:cNvCxnSpPr/>
          <p:nvPr/>
        </p:nvCxnSpPr>
        <p:spPr>
          <a:xfrm>
            <a:off x="971600" y="3933056"/>
            <a:ext cx="2448272" cy="0"/>
          </a:xfrm>
          <a:prstGeom prst="line">
            <a:avLst/>
          </a:prstGeom>
        </p:spPr>
        <p:style>
          <a:lnRef idx="2">
            <a:schemeClr val="dk1"/>
          </a:lnRef>
          <a:fillRef idx="0">
            <a:schemeClr val="dk1"/>
          </a:fillRef>
          <a:effectRef idx="1">
            <a:schemeClr val="dk1"/>
          </a:effectRef>
          <a:fontRef idx="minor">
            <a:schemeClr val="tx1"/>
          </a:fontRef>
        </p:style>
      </p:cxnSp>
      <p:sp>
        <p:nvSpPr>
          <p:cNvPr id="10" name="9 Arco"/>
          <p:cNvSpPr/>
          <p:nvPr/>
        </p:nvSpPr>
        <p:spPr>
          <a:xfrm rot="2590050">
            <a:off x="119075" y="2291699"/>
            <a:ext cx="2952328" cy="3096344"/>
          </a:xfrm>
          <a:prstGeom prst="arc">
            <a:avLst/>
          </a:prstGeom>
        </p:spPr>
        <p:style>
          <a:lnRef idx="3">
            <a:schemeClr val="accent6"/>
          </a:lnRef>
          <a:fillRef idx="0">
            <a:schemeClr val="accent6"/>
          </a:fillRef>
          <a:effectRef idx="2">
            <a:schemeClr val="accent6"/>
          </a:effectRef>
          <a:fontRef idx="minor">
            <a:schemeClr val="tx1"/>
          </a:fontRef>
        </p:style>
        <p:txBody>
          <a:bodyPr rtlCol="0" anchor="ctr"/>
          <a:lstStyle/>
          <a:p>
            <a:pPr algn="ctr"/>
            <a:endParaRPr lang="es-CL"/>
          </a:p>
        </p:txBody>
      </p:sp>
      <p:sp>
        <p:nvSpPr>
          <p:cNvPr id="12" name="11 CuadroTexto"/>
          <p:cNvSpPr txBox="1"/>
          <p:nvPr/>
        </p:nvSpPr>
        <p:spPr>
          <a:xfrm>
            <a:off x="1691680" y="4005064"/>
            <a:ext cx="1008112" cy="369332"/>
          </a:xfrm>
          <a:prstGeom prst="rect">
            <a:avLst/>
          </a:prstGeom>
          <a:noFill/>
        </p:spPr>
        <p:txBody>
          <a:bodyPr wrap="square" rtlCol="0">
            <a:spAutoFit/>
          </a:bodyPr>
          <a:lstStyle/>
          <a:p>
            <a:r>
              <a:rPr lang="es-CL" dirty="0" smtClean="0"/>
              <a:t>C        F</a:t>
            </a:r>
            <a:endParaRPr lang="es-CL" dirty="0"/>
          </a:p>
        </p:txBody>
      </p:sp>
      <p:cxnSp>
        <p:nvCxnSpPr>
          <p:cNvPr id="14" name="13 Conector recto"/>
          <p:cNvCxnSpPr/>
          <p:nvPr/>
        </p:nvCxnSpPr>
        <p:spPr>
          <a:xfrm flipV="1">
            <a:off x="1835696" y="3861048"/>
            <a:ext cx="0" cy="144016"/>
          </a:xfrm>
          <a:prstGeom prst="line">
            <a:avLst/>
          </a:prstGeom>
        </p:spPr>
        <p:style>
          <a:lnRef idx="2">
            <a:schemeClr val="dk1"/>
          </a:lnRef>
          <a:fillRef idx="0">
            <a:schemeClr val="dk1"/>
          </a:fillRef>
          <a:effectRef idx="1">
            <a:schemeClr val="dk1"/>
          </a:effectRef>
          <a:fontRef idx="minor">
            <a:schemeClr val="tx1"/>
          </a:fontRef>
        </p:style>
      </p:cxnSp>
      <p:cxnSp>
        <p:nvCxnSpPr>
          <p:cNvPr id="16" name="15 Conector recto"/>
          <p:cNvCxnSpPr/>
          <p:nvPr/>
        </p:nvCxnSpPr>
        <p:spPr>
          <a:xfrm flipV="1">
            <a:off x="2483768" y="3861048"/>
            <a:ext cx="0" cy="144016"/>
          </a:xfrm>
          <a:prstGeom prst="line">
            <a:avLst/>
          </a:prstGeom>
        </p:spPr>
        <p:style>
          <a:lnRef idx="2">
            <a:schemeClr val="dk1"/>
          </a:lnRef>
          <a:fillRef idx="0">
            <a:schemeClr val="dk1"/>
          </a:fillRef>
          <a:effectRef idx="1">
            <a:schemeClr val="dk1"/>
          </a:effectRef>
          <a:fontRef idx="minor">
            <a:schemeClr val="tx1"/>
          </a:fontRef>
        </p:style>
      </p:cxnSp>
      <p:sp>
        <p:nvSpPr>
          <p:cNvPr id="17" name="16 Flecha arriba"/>
          <p:cNvSpPr/>
          <p:nvPr/>
        </p:nvSpPr>
        <p:spPr>
          <a:xfrm>
            <a:off x="971600" y="3356992"/>
            <a:ext cx="504056" cy="576064"/>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cxnSp>
        <p:nvCxnSpPr>
          <p:cNvPr id="19" name="18 Conector recto de flecha"/>
          <p:cNvCxnSpPr>
            <a:stCxn id="17" idx="0"/>
          </p:cNvCxnSpPr>
          <p:nvPr/>
        </p:nvCxnSpPr>
        <p:spPr>
          <a:xfrm>
            <a:off x="1223628" y="3356992"/>
            <a:ext cx="1836204" cy="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22" name="21 Conector recto de flecha"/>
          <p:cNvCxnSpPr/>
          <p:nvPr/>
        </p:nvCxnSpPr>
        <p:spPr>
          <a:xfrm flipH="1">
            <a:off x="1835696" y="3356992"/>
            <a:ext cx="1152128" cy="144016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24" name="23 Conector recto de flecha"/>
          <p:cNvCxnSpPr>
            <a:stCxn id="17" idx="0"/>
          </p:cNvCxnSpPr>
          <p:nvPr/>
        </p:nvCxnSpPr>
        <p:spPr>
          <a:xfrm>
            <a:off x="1223628" y="3356992"/>
            <a:ext cx="1836204" cy="864096"/>
          </a:xfrm>
          <a:prstGeom prst="straightConnector1">
            <a:avLst/>
          </a:prstGeom>
          <a:ln>
            <a:tailEnd type="arrow"/>
          </a:ln>
        </p:spPr>
        <p:style>
          <a:lnRef idx="2">
            <a:schemeClr val="accent5"/>
          </a:lnRef>
          <a:fillRef idx="0">
            <a:schemeClr val="accent5"/>
          </a:fillRef>
          <a:effectRef idx="1">
            <a:schemeClr val="accent5"/>
          </a:effectRef>
          <a:fontRef idx="minor">
            <a:schemeClr val="tx1"/>
          </a:fontRef>
        </p:style>
      </p:cxnSp>
      <p:cxnSp>
        <p:nvCxnSpPr>
          <p:cNvPr id="26" name="25 Conector recto de flecha"/>
          <p:cNvCxnSpPr/>
          <p:nvPr/>
        </p:nvCxnSpPr>
        <p:spPr>
          <a:xfrm flipH="1">
            <a:off x="1403648" y="4221088"/>
            <a:ext cx="1656184" cy="0"/>
          </a:xfrm>
          <a:prstGeom prst="straightConnector1">
            <a:avLst/>
          </a:prstGeom>
          <a:ln>
            <a:tailEnd type="arrow"/>
          </a:ln>
        </p:spPr>
        <p:style>
          <a:lnRef idx="2">
            <a:schemeClr val="accent5"/>
          </a:lnRef>
          <a:fillRef idx="0">
            <a:schemeClr val="accent5"/>
          </a:fillRef>
          <a:effectRef idx="1">
            <a:schemeClr val="accent5"/>
          </a:effectRef>
          <a:fontRef idx="minor">
            <a:schemeClr val="tx1"/>
          </a:fontRef>
        </p:style>
      </p:cxnSp>
      <p:sp>
        <p:nvSpPr>
          <p:cNvPr id="29" name="28 Flecha abajo"/>
          <p:cNvSpPr/>
          <p:nvPr/>
        </p:nvSpPr>
        <p:spPr>
          <a:xfrm>
            <a:off x="2195736" y="3933056"/>
            <a:ext cx="144016"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30" name="29 CuadroTexto"/>
          <p:cNvSpPr txBox="1"/>
          <p:nvPr/>
        </p:nvSpPr>
        <p:spPr>
          <a:xfrm>
            <a:off x="683568" y="5085184"/>
            <a:ext cx="2808312" cy="646331"/>
          </a:xfrm>
          <a:prstGeom prst="rect">
            <a:avLst/>
          </a:prstGeom>
          <a:noFill/>
        </p:spPr>
        <p:txBody>
          <a:bodyPr wrap="square" rtlCol="0">
            <a:spAutoFit/>
          </a:bodyPr>
          <a:lstStyle/>
          <a:p>
            <a:r>
              <a:rPr lang="es-CL" dirty="0" smtClean="0"/>
              <a:t>Imagen real, invertida, de menor tamaño</a:t>
            </a:r>
            <a:endParaRPr lang="es-CL" dirty="0"/>
          </a:p>
        </p:txBody>
      </p:sp>
      <p:cxnSp>
        <p:nvCxnSpPr>
          <p:cNvPr id="31" name="30 Conector recto"/>
          <p:cNvCxnSpPr/>
          <p:nvPr/>
        </p:nvCxnSpPr>
        <p:spPr>
          <a:xfrm>
            <a:off x="4788024" y="4005064"/>
            <a:ext cx="2448272" cy="0"/>
          </a:xfrm>
          <a:prstGeom prst="line">
            <a:avLst/>
          </a:prstGeom>
        </p:spPr>
        <p:style>
          <a:lnRef idx="2">
            <a:schemeClr val="dk1"/>
          </a:lnRef>
          <a:fillRef idx="0">
            <a:schemeClr val="dk1"/>
          </a:fillRef>
          <a:effectRef idx="1">
            <a:schemeClr val="dk1"/>
          </a:effectRef>
          <a:fontRef idx="minor">
            <a:schemeClr val="tx1"/>
          </a:fontRef>
        </p:style>
      </p:cxnSp>
      <p:sp>
        <p:nvSpPr>
          <p:cNvPr id="32" name="31 Arco"/>
          <p:cNvSpPr/>
          <p:nvPr/>
        </p:nvSpPr>
        <p:spPr>
          <a:xfrm rot="2590050">
            <a:off x="4007507" y="2291698"/>
            <a:ext cx="2952328" cy="3096344"/>
          </a:xfrm>
          <a:prstGeom prst="arc">
            <a:avLst/>
          </a:prstGeom>
        </p:spPr>
        <p:style>
          <a:lnRef idx="3">
            <a:schemeClr val="accent6"/>
          </a:lnRef>
          <a:fillRef idx="0">
            <a:schemeClr val="accent6"/>
          </a:fillRef>
          <a:effectRef idx="2">
            <a:schemeClr val="accent6"/>
          </a:effectRef>
          <a:fontRef idx="minor">
            <a:schemeClr val="tx1"/>
          </a:fontRef>
        </p:style>
        <p:txBody>
          <a:bodyPr rtlCol="0" anchor="ctr"/>
          <a:lstStyle/>
          <a:p>
            <a:pPr algn="ctr"/>
            <a:endParaRPr lang="es-CL"/>
          </a:p>
        </p:txBody>
      </p:sp>
      <p:sp>
        <p:nvSpPr>
          <p:cNvPr id="33" name="32 Flecha arriba"/>
          <p:cNvSpPr/>
          <p:nvPr/>
        </p:nvSpPr>
        <p:spPr>
          <a:xfrm>
            <a:off x="5508104" y="3429000"/>
            <a:ext cx="504056" cy="576064"/>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34" name="33 CuadroTexto"/>
          <p:cNvSpPr txBox="1"/>
          <p:nvPr/>
        </p:nvSpPr>
        <p:spPr>
          <a:xfrm>
            <a:off x="5580112" y="4005064"/>
            <a:ext cx="1152128" cy="369332"/>
          </a:xfrm>
          <a:prstGeom prst="rect">
            <a:avLst/>
          </a:prstGeom>
          <a:noFill/>
        </p:spPr>
        <p:txBody>
          <a:bodyPr wrap="square" rtlCol="0">
            <a:spAutoFit/>
          </a:bodyPr>
          <a:lstStyle/>
          <a:p>
            <a:r>
              <a:rPr lang="es-CL" dirty="0" smtClean="0"/>
              <a:t>C         F</a:t>
            </a:r>
            <a:endParaRPr lang="es-CL" dirty="0"/>
          </a:p>
        </p:txBody>
      </p:sp>
      <p:cxnSp>
        <p:nvCxnSpPr>
          <p:cNvPr id="35" name="34 Conector recto"/>
          <p:cNvCxnSpPr/>
          <p:nvPr/>
        </p:nvCxnSpPr>
        <p:spPr>
          <a:xfrm flipV="1">
            <a:off x="5724128" y="3933056"/>
            <a:ext cx="0" cy="144016"/>
          </a:xfrm>
          <a:prstGeom prst="line">
            <a:avLst/>
          </a:prstGeom>
        </p:spPr>
        <p:style>
          <a:lnRef idx="2">
            <a:schemeClr val="dk1"/>
          </a:lnRef>
          <a:fillRef idx="0">
            <a:schemeClr val="dk1"/>
          </a:fillRef>
          <a:effectRef idx="1">
            <a:schemeClr val="dk1"/>
          </a:effectRef>
          <a:fontRef idx="minor">
            <a:schemeClr val="tx1"/>
          </a:fontRef>
        </p:style>
      </p:cxnSp>
      <p:cxnSp>
        <p:nvCxnSpPr>
          <p:cNvPr id="36" name="35 Conector recto"/>
          <p:cNvCxnSpPr/>
          <p:nvPr/>
        </p:nvCxnSpPr>
        <p:spPr>
          <a:xfrm flipV="1">
            <a:off x="6444208" y="3933056"/>
            <a:ext cx="0" cy="144016"/>
          </a:xfrm>
          <a:prstGeom prst="line">
            <a:avLst/>
          </a:prstGeom>
        </p:spPr>
        <p:style>
          <a:lnRef idx="2">
            <a:schemeClr val="dk1"/>
          </a:lnRef>
          <a:fillRef idx="0">
            <a:schemeClr val="dk1"/>
          </a:fillRef>
          <a:effectRef idx="1">
            <a:schemeClr val="dk1"/>
          </a:effectRef>
          <a:fontRef idx="minor">
            <a:schemeClr val="tx1"/>
          </a:fontRef>
        </p:style>
      </p:cxnSp>
      <p:cxnSp>
        <p:nvCxnSpPr>
          <p:cNvPr id="37" name="36 Conector recto de flecha"/>
          <p:cNvCxnSpPr>
            <a:stCxn id="33" idx="0"/>
          </p:cNvCxnSpPr>
          <p:nvPr/>
        </p:nvCxnSpPr>
        <p:spPr>
          <a:xfrm>
            <a:off x="5760132" y="3429000"/>
            <a:ext cx="1260140" cy="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39" name="38 Conector recto de flecha"/>
          <p:cNvCxnSpPr/>
          <p:nvPr/>
        </p:nvCxnSpPr>
        <p:spPr>
          <a:xfrm flipH="1">
            <a:off x="5724128" y="3429000"/>
            <a:ext cx="1224136" cy="1296144"/>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43" name="42 Conector recto de flecha"/>
          <p:cNvCxnSpPr>
            <a:stCxn id="33" idx="0"/>
          </p:cNvCxnSpPr>
          <p:nvPr/>
        </p:nvCxnSpPr>
        <p:spPr>
          <a:xfrm>
            <a:off x="5760132" y="3429000"/>
            <a:ext cx="1044116" cy="1224136"/>
          </a:xfrm>
          <a:prstGeom prst="straightConnector1">
            <a:avLst/>
          </a:prstGeom>
          <a:ln>
            <a:tailEnd type="arrow"/>
          </a:ln>
        </p:spPr>
        <p:style>
          <a:lnRef idx="2">
            <a:schemeClr val="accent5"/>
          </a:lnRef>
          <a:fillRef idx="0">
            <a:schemeClr val="accent5"/>
          </a:fillRef>
          <a:effectRef idx="1">
            <a:schemeClr val="accent5"/>
          </a:effectRef>
          <a:fontRef idx="minor">
            <a:schemeClr val="tx1"/>
          </a:fontRef>
        </p:style>
      </p:cxnSp>
      <p:cxnSp>
        <p:nvCxnSpPr>
          <p:cNvPr id="46" name="45 Conector recto de flecha"/>
          <p:cNvCxnSpPr/>
          <p:nvPr/>
        </p:nvCxnSpPr>
        <p:spPr>
          <a:xfrm flipH="1">
            <a:off x="5580112" y="4581128"/>
            <a:ext cx="1224136" cy="0"/>
          </a:xfrm>
          <a:prstGeom prst="straightConnector1">
            <a:avLst/>
          </a:prstGeom>
          <a:ln>
            <a:tailEnd type="arrow"/>
          </a:ln>
        </p:spPr>
        <p:style>
          <a:lnRef idx="2">
            <a:schemeClr val="accent5"/>
          </a:lnRef>
          <a:fillRef idx="0">
            <a:schemeClr val="accent5"/>
          </a:fillRef>
          <a:effectRef idx="1">
            <a:schemeClr val="accent5"/>
          </a:effectRef>
          <a:fontRef idx="minor">
            <a:schemeClr val="tx1"/>
          </a:fontRef>
        </p:style>
      </p:cxnSp>
      <p:sp>
        <p:nvSpPr>
          <p:cNvPr id="49" name="48 Flecha abajo"/>
          <p:cNvSpPr/>
          <p:nvPr/>
        </p:nvSpPr>
        <p:spPr>
          <a:xfrm>
            <a:off x="5508104" y="4005064"/>
            <a:ext cx="504056"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50" name="49 CuadroTexto"/>
          <p:cNvSpPr txBox="1"/>
          <p:nvPr/>
        </p:nvSpPr>
        <p:spPr>
          <a:xfrm>
            <a:off x="4932040" y="5157192"/>
            <a:ext cx="2808312" cy="646331"/>
          </a:xfrm>
          <a:prstGeom prst="rect">
            <a:avLst/>
          </a:prstGeom>
          <a:noFill/>
        </p:spPr>
        <p:txBody>
          <a:bodyPr wrap="square" rtlCol="0">
            <a:spAutoFit/>
          </a:bodyPr>
          <a:lstStyle/>
          <a:p>
            <a:r>
              <a:rPr lang="es-CL" dirty="0" smtClean="0"/>
              <a:t>Real, invertida, de igual tamaño</a:t>
            </a:r>
            <a:endParaRPr lang="es-CL"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3 Conector recto"/>
          <p:cNvCxnSpPr/>
          <p:nvPr/>
        </p:nvCxnSpPr>
        <p:spPr>
          <a:xfrm>
            <a:off x="971600" y="3933056"/>
            <a:ext cx="2448272" cy="0"/>
          </a:xfrm>
          <a:prstGeom prst="line">
            <a:avLst/>
          </a:prstGeom>
        </p:spPr>
        <p:style>
          <a:lnRef idx="2">
            <a:schemeClr val="dk1"/>
          </a:lnRef>
          <a:fillRef idx="0">
            <a:schemeClr val="dk1"/>
          </a:fillRef>
          <a:effectRef idx="1">
            <a:schemeClr val="dk1"/>
          </a:effectRef>
          <a:fontRef idx="minor">
            <a:schemeClr val="tx1"/>
          </a:fontRef>
        </p:style>
      </p:cxnSp>
      <p:cxnSp>
        <p:nvCxnSpPr>
          <p:cNvPr id="5" name="4 Conector recto"/>
          <p:cNvCxnSpPr/>
          <p:nvPr/>
        </p:nvCxnSpPr>
        <p:spPr>
          <a:xfrm>
            <a:off x="4644008" y="3789040"/>
            <a:ext cx="3384376" cy="0"/>
          </a:xfrm>
          <a:prstGeom prst="line">
            <a:avLst/>
          </a:prstGeom>
        </p:spPr>
        <p:style>
          <a:lnRef idx="2">
            <a:schemeClr val="dk1"/>
          </a:lnRef>
          <a:fillRef idx="0">
            <a:schemeClr val="dk1"/>
          </a:fillRef>
          <a:effectRef idx="1">
            <a:schemeClr val="dk1"/>
          </a:effectRef>
          <a:fontRef idx="minor">
            <a:schemeClr val="tx1"/>
          </a:fontRef>
        </p:style>
      </p:cxnSp>
      <p:cxnSp>
        <p:nvCxnSpPr>
          <p:cNvPr id="6" name="5 Conector recto de flecha"/>
          <p:cNvCxnSpPr>
            <a:stCxn id="14" idx="0"/>
          </p:cNvCxnSpPr>
          <p:nvPr/>
        </p:nvCxnSpPr>
        <p:spPr>
          <a:xfrm>
            <a:off x="2231740" y="3356992"/>
            <a:ext cx="1044116" cy="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7" name="6 Conector recto de flecha"/>
          <p:cNvCxnSpPr/>
          <p:nvPr/>
        </p:nvCxnSpPr>
        <p:spPr>
          <a:xfrm>
            <a:off x="6228184" y="3212976"/>
            <a:ext cx="504056" cy="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8" name="7 Conector recto de flecha"/>
          <p:cNvCxnSpPr/>
          <p:nvPr/>
        </p:nvCxnSpPr>
        <p:spPr>
          <a:xfrm flipH="1">
            <a:off x="899592" y="3356992"/>
            <a:ext cx="2376264" cy="2016224"/>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11" name="10 Conector recto de flecha"/>
          <p:cNvCxnSpPr/>
          <p:nvPr/>
        </p:nvCxnSpPr>
        <p:spPr>
          <a:xfrm flipH="1">
            <a:off x="4427984" y="2924944"/>
            <a:ext cx="2196244" cy="1368152"/>
          </a:xfrm>
          <a:prstGeom prst="straightConnector1">
            <a:avLst/>
          </a:prstGeom>
          <a:ln>
            <a:tailEnd type="arrow"/>
          </a:ln>
        </p:spPr>
        <p:style>
          <a:lnRef idx="2">
            <a:schemeClr val="accent5"/>
          </a:lnRef>
          <a:fillRef idx="0">
            <a:schemeClr val="accent5"/>
          </a:fillRef>
          <a:effectRef idx="1">
            <a:schemeClr val="accent5"/>
          </a:effectRef>
          <a:fontRef idx="minor">
            <a:schemeClr val="tx1"/>
          </a:fontRef>
        </p:style>
      </p:cxnSp>
      <p:cxnSp>
        <p:nvCxnSpPr>
          <p:cNvPr id="12" name="11 Conector recto de flecha"/>
          <p:cNvCxnSpPr/>
          <p:nvPr/>
        </p:nvCxnSpPr>
        <p:spPr>
          <a:xfrm flipH="1">
            <a:off x="683568" y="4797152"/>
            <a:ext cx="2304256" cy="0"/>
          </a:xfrm>
          <a:prstGeom prst="straightConnector1">
            <a:avLst/>
          </a:prstGeom>
          <a:ln>
            <a:tailEnd type="arrow"/>
          </a:ln>
        </p:spPr>
        <p:style>
          <a:lnRef idx="2">
            <a:schemeClr val="accent5"/>
          </a:lnRef>
          <a:fillRef idx="0">
            <a:schemeClr val="accent5"/>
          </a:fillRef>
          <a:effectRef idx="1">
            <a:schemeClr val="accent5"/>
          </a:effectRef>
          <a:fontRef idx="minor">
            <a:schemeClr val="tx1"/>
          </a:fontRef>
        </p:style>
      </p:cxnSp>
      <p:cxnSp>
        <p:nvCxnSpPr>
          <p:cNvPr id="13" name="12 Conector recto de flecha"/>
          <p:cNvCxnSpPr/>
          <p:nvPr/>
        </p:nvCxnSpPr>
        <p:spPr>
          <a:xfrm flipV="1">
            <a:off x="6228184" y="2924944"/>
            <a:ext cx="432048" cy="288032"/>
          </a:xfrm>
          <a:prstGeom prst="straightConnector1">
            <a:avLst/>
          </a:prstGeom>
          <a:ln>
            <a:tailEnd type="arrow"/>
          </a:ln>
        </p:spPr>
        <p:style>
          <a:lnRef idx="2">
            <a:schemeClr val="accent5"/>
          </a:lnRef>
          <a:fillRef idx="0">
            <a:schemeClr val="accent5"/>
          </a:fillRef>
          <a:effectRef idx="1">
            <a:schemeClr val="accent5"/>
          </a:effectRef>
          <a:fontRef idx="minor">
            <a:schemeClr val="tx1"/>
          </a:fontRef>
        </p:style>
      </p:cxnSp>
      <p:sp>
        <p:nvSpPr>
          <p:cNvPr id="14" name="13 Flecha arriba"/>
          <p:cNvSpPr/>
          <p:nvPr/>
        </p:nvSpPr>
        <p:spPr>
          <a:xfrm>
            <a:off x="1979712" y="3356992"/>
            <a:ext cx="504056" cy="576064"/>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15" name="14 Flecha arriba"/>
          <p:cNvSpPr/>
          <p:nvPr/>
        </p:nvSpPr>
        <p:spPr>
          <a:xfrm>
            <a:off x="6012160" y="3212976"/>
            <a:ext cx="504056" cy="576064"/>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16" name="15 CuadroTexto"/>
          <p:cNvSpPr txBox="1"/>
          <p:nvPr/>
        </p:nvSpPr>
        <p:spPr>
          <a:xfrm>
            <a:off x="1763688" y="4005064"/>
            <a:ext cx="1080120" cy="369332"/>
          </a:xfrm>
          <a:prstGeom prst="rect">
            <a:avLst/>
          </a:prstGeom>
          <a:noFill/>
        </p:spPr>
        <p:txBody>
          <a:bodyPr wrap="square" rtlCol="0">
            <a:spAutoFit/>
          </a:bodyPr>
          <a:lstStyle/>
          <a:p>
            <a:r>
              <a:rPr lang="es-CL" dirty="0" smtClean="0"/>
              <a:t>C        F</a:t>
            </a:r>
            <a:endParaRPr lang="es-CL" dirty="0"/>
          </a:p>
        </p:txBody>
      </p:sp>
      <p:sp>
        <p:nvSpPr>
          <p:cNvPr id="17" name="16 CuadroTexto"/>
          <p:cNvSpPr txBox="1"/>
          <p:nvPr/>
        </p:nvSpPr>
        <p:spPr>
          <a:xfrm>
            <a:off x="5076056" y="3861048"/>
            <a:ext cx="1008112" cy="369332"/>
          </a:xfrm>
          <a:prstGeom prst="rect">
            <a:avLst/>
          </a:prstGeom>
          <a:noFill/>
        </p:spPr>
        <p:txBody>
          <a:bodyPr wrap="square" rtlCol="0">
            <a:spAutoFit/>
          </a:bodyPr>
          <a:lstStyle/>
          <a:p>
            <a:r>
              <a:rPr lang="es-CL" dirty="0" smtClean="0"/>
              <a:t>C        F</a:t>
            </a:r>
            <a:endParaRPr lang="es-CL" dirty="0"/>
          </a:p>
        </p:txBody>
      </p:sp>
      <p:sp>
        <p:nvSpPr>
          <p:cNvPr id="18" name="17 Arco"/>
          <p:cNvSpPr/>
          <p:nvPr/>
        </p:nvSpPr>
        <p:spPr>
          <a:xfrm rot="2356196">
            <a:off x="394059" y="2357570"/>
            <a:ext cx="2952328" cy="3096344"/>
          </a:xfrm>
          <a:prstGeom prst="arc">
            <a:avLst/>
          </a:prstGeom>
        </p:spPr>
        <p:style>
          <a:lnRef idx="3">
            <a:schemeClr val="accent6"/>
          </a:lnRef>
          <a:fillRef idx="0">
            <a:schemeClr val="accent6"/>
          </a:fillRef>
          <a:effectRef idx="2">
            <a:schemeClr val="accent6"/>
          </a:effectRef>
          <a:fontRef idx="minor">
            <a:schemeClr val="tx1"/>
          </a:fontRef>
        </p:style>
        <p:txBody>
          <a:bodyPr rtlCol="0" anchor="ctr"/>
          <a:lstStyle/>
          <a:p>
            <a:pPr algn="ctr"/>
            <a:endParaRPr lang="es-CL"/>
          </a:p>
        </p:txBody>
      </p:sp>
      <p:sp>
        <p:nvSpPr>
          <p:cNvPr id="19" name="18 Arco"/>
          <p:cNvSpPr/>
          <p:nvPr/>
        </p:nvSpPr>
        <p:spPr>
          <a:xfrm rot="2590050">
            <a:off x="3791483" y="2075676"/>
            <a:ext cx="2952328" cy="3096344"/>
          </a:xfrm>
          <a:prstGeom prst="arc">
            <a:avLst/>
          </a:prstGeom>
        </p:spPr>
        <p:style>
          <a:lnRef idx="3">
            <a:schemeClr val="accent6"/>
          </a:lnRef>
          <a:fillRef idx="0">
            <a:schemeClr val="accent6"/>
          </a:fillRef>
          <a:effectRef idx="2">
            <a:schemeClr val="accent6"/>
          </a:effectRef>
          <a:fontRef idx="minor">
            <a:schemeClr val="tx1"/>
          </a:fontRef>
        </p:style>
        <p:txBody>
          <a:bodyPr rtlCol="0" anchor="ctr"/>
          <a:lstStyle/>
          <a:p>
            <a:pPr algn="ctr"/>
            <a:endParaRPr lang="es-CL"/>
          </a:p>
        </p:txBody>
      </p:sp>
      <p:cxnSp>
        <p:nvCxnSpPr>
          <p:cNvPr id="21" name="20 Conector recto"/>
          <p:cNvCxnSpPr/>
          <p:nvPr/>
        </p:nvCxnSpPr>
        <p:spPr>
          <a:xfrm>
            <a:off x="1907704" y="3861048"/>
            <a:ext cx="0" cy="144016"/>
          </a:xfrm>
          <a:prstGeom prst="line">
            <a:avLst/>
          </a:prstGeom>
        </p:spPr>
        <p:style>
          <a:lnRef idx="2">
            <a:schemeClr val="dk1"/>
          </a:lnRef>
          <a:fillRef idx="0">
            <a:schemeClr val="dk1"/>
          </a:fillRef>
          <a:effectRef idx="1">
            <a:schemeClr val="dk1"/>
          </a:effectRef>
          <a:fontRef idx="minor">
            <a:schemeClr val="tx1"/>
          </a:fontRef>
        </p:style>
      </p:cxnSp>
      <p:cxnSp>
        <p:nvCxnSpPr>
          <p:cNvPr id="23" name="22 Conector recto"/>
          <p:cNvCxnSpPr/>
          <p:nvPr/>
        </p:nvCxnSpPr>
        <p:spPr>
          <a:xfrm>
            <a:off x="2555776" y="3861048"/>
            <a:ext cx="0" cy="144016"/>
          </a:xfrm>
          <a:prstGeom prst="line">
            <a:avLst/>
          </a:prstGeom>
        </p:spPr>
        <p:style>
          <a:lnRef idx="2">
            <a:schemeClr val="dk1"/>
          </a:lnRef>
          <a:fillRef idx="0">
            <a:schemeClr val="dk1"/>
          </a:fillRef>
          <a:effectRef idx="1">
            <a:schemeClr val="dk1"/>
          </a:effectRef>
          <a:fontRef idx="minor">
            <a:schemeClr val="tx1"/>
          </a:fontRef>
        </p:style>
      </p:cxnSp>
      <p:cxnSp>
        <p:nvCxnSpPr>
          <p:cNvPr id="10" name="9 Conector recto de flecha"/>
          <p:cNvCxnSpPr>
            <a:endCxn id="18" idx="2"/>
          </p:cNvCxnSpPr>
          <p:nvPr/>
        </p:nvCxnSpPr>
        <p:spPr>
          <a:xfrm>
            <a:off x="2267744" y="3356992"/>
            <a:ext cx="745285" cy="1483124"/>
          </a:xfrm>
          <a:prstGeom prst="straightConnector1">
            <a:avLst/>
          </a:prstGeom>
          <a:ln>
            <a:tailEnd type="arrow"/>
          </a:ln>
        </p:spPr>
        <p:style>
          <a:lnRef idx="2">
            <a:schemeClr val="accent5"/>
          </a:lnRef>
          <a:fillRef idx="0">
            <a:schemeClr val="accent5"/>
          </a:fillRef>
          <a:effectRef idx="1">
            <a:schemeClr val="accent5"/>
          </a:effectRef>
          <a:fontRef idx="minor">
            <a:schemeClr val="tx1"/>
          </a:fontRef>
        </p:style>
      </p:cxnSp>
      <p:sp>
        <p:nvSpPr>
          <p:cNvPr id="36" name="35 Flecha abajo"/>
          <p:cNvSpPr/>
          <p:nvPr/>
        </p:nvSpPr>
        <p:spPr>
          <a:xfrm>
            <a:off x="1259632" y="3933056"/>
            <a:ext cx="576064" cy="86409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37" name="36 CuadroTexto"/>
          <p:cNvSpPr txBox="1"/>
          <p:nvPr/>
        </p:nvSpPr>
        <p:spPr>
          <a:xfrm>
            <a:off x="539552" y="1412776"/>
            <a:ext cx="3024336" cy="646331"/>
          </a:xfrm>
          <a:prstGeom prst="rect">
            <a:avLst/>
          </a:prstGeom>
          <a:noFill/>
        </p:spPr>
        <p:txBody>
          <a:bodyPr wrap="square" rtlCol="0">
            <a:spAutoFit/>
          </a:bodyPr>
          <a:lstStyle/>
          <a:p>
            <a:r>
              <a:rPr lang="es-CL" dirty="0" smtClean="0"/>
              <a:t>Imagen real, invertida, más grande</a:t>
            </a:r>
            <a:endParaRPr lang="es-CL" dirty="0"/>
          </a:p>
        </p:txBody>
      </p:sp>
      <p:cxnSp>
        <p:nvCxnSpPr>
          <p:cNvPr id="40" name="39 Conector recto"/>
          <p:cNvCxnSpPr/>
          <p:nvPr/>
        </p:nvCxnSpPr>
        <p:spPr>
          <a:xfrm>
            <a:off x="5220072" y="3717032"/>
            <a:ext cx="0" cy="144016"/>
          </a:xfrm>
          <a:prstGeom prst="line">
            <a:avLst/>
          </a:prstGeom>
        </p:spPr>
        <p:style>
          <a:lnRef idx="2">
            <a:schemeClr val="dk1"/>
          </a:lnRef>
          <a:fillRef idx="0">
            <a:schemeClr val="dk1"/>
          </a:fillRef>
          <a:effectRef idx="1">
            <a:schemeClr val="dk1"/>
          </a:effectRef>
          <a:fontRef idx="minor">
            <a:schemeClr val="tx1"/>
          </a:fontRef>
        </p:style>
      </p:cxnSp>
      <p:cxnSp>
        <p:nvCxnSpPr>
          <p:cNvPr id="42" name="41 Conector recto"/>
          <p:cNvCxnSpPr/>
          <p:nvPr/>
        </p:nvCxnSpPr>
        <p:spPr>
          <a:xfrm>
            <a:off x="5868144" y="3717032"/>
            <a:ext cx="0" cy="144016"/>
          </a:xfrm>
          <a:prstGeom prst="line">
            <a:avLst/>
          </a:prstGeom>
        </p:spPr>
        <p:style>
          <a:lnRef idx="2">
            <a:schemeClr val="dk1"/>
          </a:lnRef>
          <a:fillRef idx="0">
            <a:schemeClr val="dk1"/>
          </a:fillRef>
          <a:effectRef idx="1">
            <a:schemeClr val="dk1"/>
          </a:effectRef>
          <a:fontRef idx="minor">
            <a:schemeClr val="tx1"/>
          </a:fontRef>
        </p:style>
      </p:cxnSp>
      <p:cxnSp>
        <p:nvCxnSpPr>
          <p:cNvPr id="9" name="8 Conector recto de flecha"/>
          <p:cNvCxnSpPr/>
          <p:nvPr/>
        </p:nvCxnSpPr>
        <p:spPr>
          <a:xfrm flipH="1">
            <a:off x="4788024" y="3212976"/>
            <a:ext cx="1944216" cy="1296144"/>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46" name="45 Conector recto"/>
          <p:cNvCxnSpPr/>
          <p:nvPr/>
        </p:nvCxnSpPr>
        <p:spPr>
          <a:xfrm flipV="1">
            <a:off x="6732240" y="2132856"/>
            <a:ext cx="1296144" cy="1080120"/>
          </a:xfrm>
          <a:prstGeom prst="line">
            <a:avLst/>
          </a:prstGeom>
        </p:spPr>
        <p:style>
          <a:lnRef idx="1">
            <a:schemeClr val="accent2"/>
          </a:lnRef>
          <a:fillRef idx="0">
            <a:schemeClr val="accent2"/>
          </a:fillRef>
          <a:effectRef idx="0">
            <a:schemeClr val="accent2"/>
          </a:effectRef>
          <a:fontRef idx="minor">
            <a:schemeClr val="tx1"/>
          </a:fontRef>
        </p:style>
      </p:cxnSp>
      <p:cxnSp>
        <p:nvCxnSpPr>
          <p:cNvPr id="52" name="51 Conector recto"/>
          <p:cNvCxnSpPr/>
          <p:nvPr/>
        </p:nvCxnSpPr>
        <p:spPr>
          <a:xfrm flipV="1">
            <a:off x="6660232" y="1988840"/>
            <a:ext cx="1656184" cy="936104"/>
          </a:xfrm>
          <a:prstGeom prst="line">
            <a:avLst/>
          </a:prstGeom>
        </p:spPr>
        <p:style>
          <a:lnRef idx="1">
            <a:schemeClr val="accent1"/>
          </a:lnRef>
          <a:fillRef idx="0">
            <a:schemeClr val="accent1"/>
          </a:fillRef>
          <a:effectRef idx="0">
            <a:schemeClr val="accent1"/>
          </a:effectRef>
          <a:fontRef idx="minor">
            <a:schemeClr val="tx1"/>
          </a:fontRef>
        </p:style>
      </p:cxnSp>
      <p:sp>
        <p:nvSpPr>
          <p:cNvPr id="53" name="52 Flecha arriba"/>
          <p:cNvSpPr/>
          <p:nvPr/>
        </p:nvSpPr>
        <p:spPr>
          <a:xfrm>
            <a:off x="7596336" y="2276872"/>
            <a:ext cx="648072" cy="151216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54" name="53 CuadroTexto"/>
          <p:cNvSpPr txBox="1"/>
          <p:nvPr/>
        </p:nvSpPr>
        <p:spPr>
          <a:xfrm>
            <a:off x="5148064" y="1484784"/>
            <a:ext cx="2376264" cy="646331"/>
          </a:xfrm>
          <a:prstGeom prst="rect">
            <a:avLst/>
          </a:prstGeom>
          <a:noFill/>
        </p:spPr>
        <p:txBody>
          <a:bodyPr wrap="square" rtlCol="0">
            <a:spAutoFit/>
          </a:bodyPr>
          <a:lstStyle/>
          <a:p>
            <a:r>
              <a:rPr lang="es-CL" dirty="0" smtClean="0"/>
              <a:t>Imagen virtual, derecha, más grande</a:t>
            </a:r>
            <a:endParaRPr lang="es-CL"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pulento">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o">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219</TotalTime>
  <Words>1897</Words>
  <Application>Microsoft Office PowerPoint</Application>
  <PresentationFormat>Presentación en pantalla (4:3)</PresentationFormat>
  <Paragraphs>200</Paragraphs>
  <Slides>35</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35</vt:i4>
      </vt:variant>
    </vt:vector>
  </HeadingPairs>
  <TitlesOfParts>
    <vt:vector size="41" baseType="lpstr">
      <vt:lpstr>Arial</vt:lpstr>
      <vt:lpstr>Cambria Math</vt:lpstr>
      <vt:lpstr>Trebuchet MS</vt:lpstr>
      <vt:lpstr>Wingdings</vt:lpstr>
      <vt:lpstr>Wingdings 2</vt:lpstr>
      <vt:lpstr>Opulento</vt:lpstr>
      <vt:lpstr>ESPEJOS</vt:lpstr>
      <vt:lpstr>¿A que llamamos espejo?</vt:lpstr>
      <vt:lpstr>ESPEJOS PLANOS</vt:lpstr>
      <vt:lpstr>ESPEJOS PLANOS ANGULARES</vt:lpstr>
      <vt:lpstr>Espejos esféricos.</vt:lpstr>
      <vt:lpstr>Elementos de un espejo esférico.</vt:lpstr>
      <vt:lpstr>Presentación de PowerPoint</vt:lpstr>
      <vt:lpstr>Espejos cóncavos o convergentes</vt:lpstr>
      <vt:lpstr>Presentación de PowerPoint</vt:lpstr>
      <vt:lpstr>Espejos convexos o divergentes</vt:lpstr>
      <vt:lpstr>Leyes de la reflexión</vt:lpstr>
      <vt:lpstr>REFRACCION DE LA LUZ</vt:lpstr>
      <vt:lpstr>Ley de snell</vt:lpstr>
      <vt:lpstr>Formulario</vt:lpstr>
      <vt:lpstr>Las lentes</vt:lpstr>
      <vt:lpstr>Lentes convergentes</vt:lpstr>
      <vt:lpstr>LENTES DIVERGENTES</vt:lpstr>
      <vt:lpstr>Relación principal  objeto-imagen</vt:lpstr>
      <vt:lpstr>Convención de signos.</vt:lpstr>
      <vt:lpstr>observacion</vt:lpstr>
      <vt:lpstr>POTENCIA DE UN LENTE</vt:lpstr>
      <vt:lpstr>Lentes en contacto</vt:lpstr>
      <vt:lpstr>Problemas de aplicación</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ESPEJOS</dc:title>
  <dc:creator>Mariani'V</dc:creator>
  <cp:lastModifiedBy>Montoya</cp:lastModifiedBy>
  <cp:revision>24</cp:revision>
  <dcterms:created xsi:type="dcterms:W3CDTF">2016-10-30T12:50:46Z</dcterms:created>
  <dcterms:modified xsi:type="dcterms:W3CDTF">2018-07-05T21:41:58Z</dcterms:modified>
</cp:coreProperties>
</file>